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67" r:id="rId3"/>
    <p:sldId id="376" r:id="rId4"/>
    <p:sldId id="272" r:id="rId5"/>
    <p:sldId id="381" r:id="rId6"/>
    <p:sldId id="384" r:id="rId7"/>
    <p:sldId id="385" r:id="rId8"/>
    <p:sldId id="386" r:id="rId9"/>
    <p:sldId id="383" r:id="rId10"/>
    <p:sldId id="387" r:id="rId11"/>
    <p:sldId id="379" r:id="rId12"/>
    <p:sldId id="377" r:id="rId13"/>
    <p:sldId id="378" r:id="rId14"/>
    <p:sldId id="375" r:id="rId15"/>
  </p:sldIdLst>
  <p:sldSz cx="12192000" cy="6858000"/>
  <p:notesSz cx="6761163" cy="99425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537C"/>
    <a:srgbClr val="EB5E57"/>
    <a:srgbClr val="373C59"/>
    <a:srgbClr val="B2B2B2"/>
    <a:srgbClr val="535A87"/>
    <a:srgbClr val="F0827C"/>
    <a:srgbClr val="868DB4"/>
    <a:srgbClr val="C7C7C7"/>
    <a:srgbClr val="E95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48B3F-1195-4E07-BB1F-E80BFDB5D00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B6DF-EF46-4D3B-8D55-35195E951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091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5B22-82E7-422C-BF45-5740FDAE78B6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3721F-9E16-4762-B31F-A9E978391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402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6FD2-3EAA-4836-A26C-F31F92D22217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7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47DE-BBDB-4FE6-BC24-F49AFC85B5F8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6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0C4A-166A-46EB-A8AD-3FA8170E995A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5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3425E-EF3D-4782-B582-5F24F7E1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E2DC-41BC-42D2-A569-51914176F553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504DB-E36F-4072-AE79-A92EE3DD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4C2BD-D2E5-4FCC-951D-BC5A07EF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8E58-DAAB-4E2E-A521-8B6CF1B32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43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53CF2-FB3B-4C46-ABA6-E72E9A8B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66AD-FA3B-4C80-9C31-6AEDAE06EA86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3DBB3-3108-4BE3-9BD8-5E3CB0EB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B1864-9CCB-4DD7-934A-ABB10DD4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1F03-A387-4EDE-85B6-85EE23EB6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30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A7D2B-4327-440D-9E06-D837E7CE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7619-851F-4303-A333-E7AD48688A55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84FD2-F6E3-46B0-8827-39E6794B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FA44A-F485-4A24-9108-E6C09439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2A487-70B0-496B-A6A7-EB590B57A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12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C2F4E3-D54F-4329-AA4E-E5D3763A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E8E4-2500-45E5-B2EF-407749A09E29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A5F05F-5AD1-4C08-A17D-BA93B113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29B3CFF-03AC-447B-B80A-2FACE737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DD88-DCE8-4C8E-B61D-65F958FB1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44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C8A4CAB-975D-4A36-AB0B-BB51C556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E4A7-E25D-4E58-8D25-6E4A4973A349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3EC50A1-4D8D-4AB6-9452-1A982BCD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E401512-4020-4392-9366-8A998B95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2035-572D-4418-9338-B30B92B870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82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4E4D05D-765A-4A00-A7DB-03610936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BB2D-3141-4615-B111-DA17D543D4C5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14FCF53-85E7-42E4-BF44-CC69020F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CC44233-2946-48B0-AB01-B81A828A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6014-21AF-4E05-AD44-6E95D0B56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60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474BE84-B190-468A-A638-7DC22D4D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724E-4D55-40DF-8458-92DCC645BBCE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E406465-2F09-4E84-96A8-DA509A9A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6062710-6DE6-4074-95CC-E34CE990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E84C-F89B-4247-BDF6-5FF996774D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08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77317ED-A3C2-4969-82B7-D69D5682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79C8-25C0-4284-9433-010E298A0F04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B967921-1280-480B-884B-2AC8F0AC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0FA13E6-E9CE-4F86-9712-2A1B56AB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020BF-537F-4AFB-8E9C-66FC81C100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7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745A-5BD7-41D2-BA62-ABF2AE19E952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0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F642B7A-1187-406E-A083-320FFA3C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1BC6-FFAD-49BA-ACB1-9B0AF5E354D2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2851794-40D4-4FEC-8BC9-BF843157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4236E85-5002-4C5D-AC3D-A0DF82E8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AC5D-0EFA-4544-B328-859B251F4B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05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7705C-CD84-4EA0-9CAA-072DFEF6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199B-F1A0-440A-B87A-750D7EB06D61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6AC39-D3EA-4C67-B78A-21F35FAB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2737C-8F22-4CC8-8632-D23184EB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FE83-7953-4AF3-9F7E-9D2A205E9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17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CE798-9EBA-49B3-B4B5-8BC11AFA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9A7A-45E5-4E5F-8C0C-3A108CF8A11E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A9A8B-7BB7-450A-9CAC-BFFC0EF4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1A1E0-827A-4612-8B83-ACB1B256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A86C-779B-4C5E-80CA-915FC4EAEC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35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D9E4488E-31C7-4B5D-8CEC-D6A26B0C448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9CC1EF3-EBAA-4793-BE2F-E96750755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9330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7170-59AA-4124-94EF-16E2F3143506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8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81E5-D196-4AC3-83B5-316A432F2869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4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0451-F4B4-4E2F-AEA5-F19C0B712B0D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2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B653-7784-41BB-96FD-7739F5897BDC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6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005B-32F9-4149-8989-9903C37AF1AA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6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75FB-6622-4176-ADF5-A6840FECCF32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3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673D-BA4A-4ADF-A308-00EF703E5460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8B35-02E9-4351-9266-86FD4EE1BBC6}" type="datetime1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0726-45EA-41F7-ADA6-56C5F988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D705AC6-0B18-46D1-B34C-39CCDFF670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9B187F6-B623-4F09-AF81-30F650E39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8C965-7C34-4A7A-B35D-EAE94D65A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70107-F249-4017-B1F9-B3AC4E0B40B2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9D0CF-AEEE-48B2-B504-E4B8E074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179CD-695B-4BD4-9E5C-B80374ACB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5A1A6C-7D7F-4A24-BE7E-E9776F5D67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1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lyakova_gm@belir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>
            <a:extLst>
              <a:ext uri="{FF2B5EF4-FFF2-40B4-BE49-F238E27FC236}">
                <a16:creationId xmlns:a16="http://schemas.microsoft.com/office/drawing/2014/main" id="{ED6687DA-A57C-46F6-AE92-9209CB0560BE}"/>
              </a:ext>
            </a:extLst>
          </p:cNvPr>
          <p:cNvGrpSpPr/>
          <p:nvPr/>
        </p:nvGrpSpPr>
        <p:grpSpPr>
          <a:xfrm>
            <a:off x="-6228" y="4791849"/>
            <a:ext cx="12192000" cy="2102156"/>
            <a:chOff x="-4761" y="4386262"/>
            <a:chExt cx="12196761" cy="2468457"/>
          </a:xfrm>
        </p:grpSpPr>
        <p:sp>
          <p:nvSpPr>
            <p:cNvPr id="10" name="Диагональная полоса 2">
              <a:extLst>
                <a:ext uri="{FF2B5EF4-FFF2-40B4-BE49-F238E27FC236}">
                  <a16:creationId xmlns:a16="http://schemas.microsoft.com/office/drawing/2014/main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10">
              <a:extLst>
                <a:ext uri="{FF2B5EF4-FFF2-40B4-BE49-F238E27FC236}">
                  <a16:creationId xmlns:a16="http://schemas.microsoft.com/office/drawing/2014/main" id="{9B0F2196-AEE2-4FFC-B1B8-290BE5201273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>
                    <a16:creationId xmlns:a16="http://schemas.microsoft.com/office/drawing/2014/main" id="{C1285B2F-9321-4621-BDD1-6D4D07B3B56E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4">
                <a:extLst>
                  <a:ext uri="{FF2B5EF4-FFF2-40B4-BE49-F238E27FC236}">
                    <a16:creationId xmlns:a16="http://schemas.microsoft.com/office/drawing/2014/main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63955"/>
                <a:chOff x="-1" y="4448485"/>
                <a:chExt cx="12192001" cy="2363955"/>
              </a:xfrm>
            </p:grpSpPr>
            <p:sp>
              <p:nvSpPr>
                <p:cNvPr id="16" name="Диагональная полоса 2">
                  <a:extLst>
                    <a:ext uri="{FF2B5EF4-FFF2-40B4-BE49-F238E27FC236}">
                      <a16:creationId xmlns:a16="http://schemas.microsoft.com/office/drawing/2014/main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>
                      <a16:creationId xmlns:a16="http://schemas.microsoft.com/office/drawing/2014/main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184321" y="4551132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10" y="139201"/>
            <a:ext cx="1924521" cy="1715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6573" y="2306159"/>
            <a:ext cx="10529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 введении и реализации федеральных основных образовательных программ в общеобразовательных организациях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704" y="4755844"/>
            <a:ext cx="572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Полякова Г.М., заведующий  Алексеевским ММЦ ОГАОУ ДПО «</a:t>
            </a:r>
            <a:r>
              <a:rPr lang="ru-RU" b="1" dirty="0" err="1"/>
              <a:t>БелИРО</a:t>
            </a:r>
            <a:r>
              <a:rPr lang="ru-RU" b="1" dirty="0"/>
              <a:t>»</a:t>
            </a:r>
          </a:p>
        </p:txBody>
      </p:sp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090115" y="6266198"/>
            <a:ext cx="3315237" cy="36512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</p:txBody>
      </p:sp>
    </p:spTree>
    <p:extLst>
      <p:ext uri="{BB962C8B-B14F-4D97-AF65-F5344CB8AC3E}">
        <p14:creationId xmlns:p14="http://schemas.microsoft.com/office/powerpoint/2010/main" val="260140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9C609-BAAB-4371-8F9C-113F10C9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C87A5-98D8-48DC-A631-EDF9A80C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0D2E-593C-40B8-A740-5B713D57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9CED3F-0A2C-4C6E-A470-AB2ADF07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7DAE28-D147-4FB9-A0B7-24CF9EF70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1" t="14520" r="11087" b="11478"/>
          <a:stretch/>
        </p:blipFill>
        <p:spPr>
          <a:xfrm>
            <a:off x="836612" y="457200"/>
            <a:ext cx="10474601" cy="58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DF95-79FE-46AB-B579-482A8D9B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1E503-7DFB-487D-98D3-BDBCAAA9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461A7D-45AE-4036-B7CA-F68A4A8B3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8" t="9911" r="7825" b="9911"/>
          <a:stretch/>
        </p:blipFill>
        <p:spPr>
          <a:xfrm>
            <a:off x="0" y="169552"/>
            <a:ext cx="7505741" cy="41228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A0646-ECAA-48A9-9485-17E5206D5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0" t="9911" r="5978" b="9911"/>
          <a:stretch/>
        </p:blipFill>
        <p:spPr>
          <a:xfrm>
            <a:off x="6176131" y="177485"/>
            <a:ext cx="5881146" cy="31511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E0B0F91-E7A5-43FD-A609-F785F0D20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558" t="9143" r="8860" b="25442"/>
          <a:stretch/>
        </p:blipFill>
        <p:spPr>
          <a:xfrm>
            <a:off x="1840524" y="3151439"/>
            <a:ext cx="7822091" cy="35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6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D3250-747D-48E1-B058-E0819270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8" t="9043" r="9420" b="10918"/>
          <a:stretch/>
        </p:blipFill>
        <p:spPr>
          <a:xfrm>
            <a:off x="7124700" y="229556"/>
            <a:ext cx="4403132" cy="34938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3D8C-5DFC-41C1-9CA3-9F6B8CF9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EBCDE-7FB7-46E4-9C1E-FBBB6AD0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8BEB9F-DA1D-442D-B936-CE98541E0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7" t="9922" r="6142" b="10018"/>
          <a:stretch/>
        </p:blipFill>
        <p:spPr>
          <a:xfrm>
            <a:off x="334617" y="243591"/>
            <a:ext cx="6790083" cy="33978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85D2FC-AA1D-445B-94CA-B09CEE6B2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8" t="9911" r="6087" b="12251"/>
          <a:stretch/>
        </p:blipFill>
        <p:spPr>
          <a:xfrm>
            <a:off x="390940" y="3762927"/>
            <a:ext cx="6334528" cy="3095073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4FCA82F-81F4-4F26-B8DE-2C235A382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179" t="14874" r="4571" b="12419"/>
          <a:stretch/>
        </p:blipFill>
        <p:spPr>
          <a:xfrm>
            <a:off x="6725469" y="3984541"/>
            <a:ext cx="5292462" cy="25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838" y="2412653"/>
            <a:ext cx="1143578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760" y="1024128"/>
            <a:ext cx="11484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30238" algn="l"/>
              </a:tabLst>
            </a:pPr>
            <a:endParaRPr lang="ru-RU" sz="1400" dirty="0"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30238" algn="l"/>
              </a:tabLst>
            </a:pPr>
            <a:endParaRPr lang="ru-RU" sz="1400" dirty="0"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>
              <a:latin typeface="Arial" pitchFamily="34" charset="0"/>
            </a:endParaRPr>
          </a:p>
        </p:txBody>
      </p:sp>
      <p:grpSp>
        <p:nvGrpSpPr>
          <p:cNvPr id="2" name="Группа 13">
            <a:extLst>
              <a:ext uri="{FF2B5EF4-FFF2-40B4-BE49-F238E27FC236}">
                <a16:creationId xmlns:a16="http://schemas.microsoft.com/office/drawing/2014/main" id="{ED6687DA-A57C-46F6-AE92-9209CB0560BE}"/>
              </a:ext>
            </a:extLst>
          </p:cNvPr>
          <p:cNvGrpSpPr/>
          <p:nvPr/>
        </p:nvGrpSpPr>
        <p:grpSpPr>
          <a:xfrm>
            <a:off x="-6228" y="4791849"/>
            <a:ext cx="12192000" cy="2102156"/>
            <a:chOff x="-4761" y="4386262"/>
            <a:chExt cx="12196761" cy="2468457"/>
          </a:xfrm>
        </p:grpSpPr>
        <p:sp>
          <p:nvSpPr>
            <p:cNvPr id="15" name="Диагональная полоса 2">
              <a:extLst>
                <a:ext uri="{FF2B5EF4-FFF2-40B4-BE49-F238E27FC236}">
                  <a16:creationId xmlns:a16="http://schemas.microsoft.com/office/drawing/2014/main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15">
              <a:extLst>
                <a:ext uri="{FF2B5EF4-FFF2-40B4-BE49-F238E27FC236}">
                  <a16:creationId xmlns:a16="http://schemas.microsoft.com/office/drawing/2014/main" id="{9B0F2196-AEE2-4FFC-B1B8-290BE5201273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7" name="Прямоугольник: усеченные противолежащие углы 3">
                <a:extLst>
                  <a:ext uri="{FF2B5EF4-FFF2-40B4-BE49-F238E27FC236}">
                    <a16:creationId xmlns:a16="http://schemas.microsoft.com/office/drawing/2014/main" id="{C1285B2F-9321-4621-BDD1-6D4D07B3B56E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7">
                <a:extLst>
                  <a:ext uri="{FF2B5EF4-FFF2-40B4-BE49-F238E27FC236}">
                    <a16:creationId xmlns:a16="http://schemas.microsoft.com/office/drawing/2014/main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9" name="Диагональная полоса 2">
                  <a:extLst>
                    <a:ext uri="{FF2B5EF4-FFF2-40B4-BE49-F238E27FC236}">
                      <a16:creationId xmlns:a16="http://schemas.microsoft.com/office/drawing/2014/main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Равнобедренный треугольник 5">
                  <a:extLst>
                    <a:ext uri="{FF2B5EF4-FFF2-40B4-BE49-F238E27FC236}">
                      <a16:creationId xmlns:a16="http://schemas.microsoft.com/office/drawing/2014/main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351811" y="4570341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522413" y="5668964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</a:t>
            </a:r>
            <a:r>
              <a:rPr lang="en-US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polyakova_gm@beliro.ru</a:t>
            </a:r>
            <a:endParaRPr lang="en-US" sz="16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589-50-95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309850 г. Алексеевка, ул. Чернышевского,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в сети Интернет: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http://beliro.ru</a:t>
            </a:r>
            <a:endParaRPr lang="en-US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7A0192-FAD5-46C7-B7E5-70A9EA9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57DEE-38D4-4EEC-AD4F-812DD192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5" t="10222" r="6875" b="5292"/>
          <a:stretch/>
        </p:blipFill>
        <p:spPr>
          <a:xfrm>
            <a:off x="282850" y="265043"/>
            <a:ext cx="11418820" cy="64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Изменения в системе общего образования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3"/>
            <a:ext cx="11300335" cy="4047036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 1 сентября 2023 года все общеобразовательные организации обязаны работать по ФООП</a:t>
            </a:r>
          </a:p>
          <a:p>
            <a:pPr algn="ctr"/>
            <a:endParaRPr lang="ru-RU" sz="2400" dirty="0"/>
          </a:p>
          <a:p>
            <a:pPr algn="just"/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18 мая 2023 г. № 372 «Об утверждении федеральной образовательной программы начального общего образования»</a:t>
            </a:r>
          </a:p>
          <a:p>
            <a:pPr algn="just"/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18 мая 2023 г. № 370 «Об утверждении федеральной образовательной программы основного общего образования»</a:t>
            </a:r>
          </a:p>
          <a:p>
            <a:pPr algn="just"/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18 мая 2023 г. № 371 «Об утверждении федеральной образовательной программы среднего общего образования»</a:t>
            </a:r>
          </a:p>
          <a:p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ФООП:обзор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главных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3"/>
            <a:ext cx="11300335" cy="4047036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 Добавили федеральные рабочие программы по обязательным предметам по ФГОС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Увеличили учебный год на неделю ( вместо 20 мая продлили до 26 мая)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 ФОП НОО и СОО действуют с 24 июля 2023, а ФОП ООО – с 25 июля 2023 года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Корректировки ФОП коснулись всех трех разделов – целевого, содержательного и организационного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и удлинили учебный год на неделю</a:t>
            </a:r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5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Новые ФОП НОО: обзор главных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2"/>
            <a:ext cx="11300335" cy="4418583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400" b="1" dirty="0"/>
              <a:t>Целевой раздел</a:t>
            </a:r>
            <a:r>
              <a:rPr lang="ru-RU" sz="2400" dirty="0"/>
              <a:t>: добавили условие формирования индивидуальных учебных планов; скорректировали элементы внутренней и внешней оценки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Содержательный раздел: </a:t>
            </a:r>
            <a:r>
              <a:rPr lang="ru-RU" sz="2400" dirty="0"/>
              <a:t>добавили 135 ФРП по родным языкам и  11 ФРП по остальным предметам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учебный план:  </a:t>
            </a:r>
            <a:r>
              <a:rPr lang="ru-RU" sz="2400" dirty="0"/>
              <a:t>фраза о 30-дневной общей продолжительности каникул заменена на характеристику учебных периодов (равномерное чередование период учебного времени и каникул)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КУГ</a:t>
            </a:r>
            <a:r>
              <a:rPr lang="ru-RU" sz="2400" dirty="0"/>
              <a:t>: завершение учебного года 26 мая; изменены продолжительность 3 и 4 четвертей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календарный план воспитательный работы</a:t>
            </a:r>
            <a:r>
              <a:rPr lang="ru-RU" sz="2400" dirty="0"/>
              <a:t>: добавлены и скорректированы название памятных дат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6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Новые ФОП ООО: обзор главных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2"/>
            <a:ext cx="11300335" cy="4824707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400" b="1" dirty="0"/>
              <a:t>Целевой раздел</a:t>
            </a:r>
            <a:r>
              <a:rPr lang="ru-RU" sz="2400" dirty="0"/>
              <a:t>: изменили составляющие внутренней и внешней оценки результатов освоения ООП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Содержательный раздел: </a:t>
            </a:r>
            <a:r>
              <a:rPr lang="ru-RU" sz="2400" dirty="0"/>
              <a:t>добавили 115 ФРП по родным языкам и  25 ФРП по остальным предметам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учебный план:  </a:t>
            </a:r>
            <a:r>
              <a:rPr lang="ru-RU" sz="2400" dirty="0"/>
              <a:t>фраза о 30-дневной общей продолжительности каникул заменена на характеристику учебных периодов (равномерное чередование период учебного времени и каникул). В сетке часов 1 варианта удалили «Родной язык» из предметной области «Русский язык и литература»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КУГ</a:t>
            </a:r>
            <a:r>
              <a:rPr lang="ru-RU" sz="2400" dirty="0"/>
              <a:t>: завершение учебного года 26 мая; изменены продолжительность 3 и 4 четвертей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календарный план воспитательный работы</a:t>
            </a:r>
            <a:r>
              <a:rPr lang="ru-RU" sz="2400" dirty="0"/>
              <a:t>: добавлены и скорректированы названия памятных дат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Новые ФОП СОО: обзор главных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3"/>
            <a:ext cx="11300335" cy="4047036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400" b="1" dirty="0"/>
              <a:t>Целевой раздел</a:t>
            </a:r>
            <a:r>
              <a:rPr lang="ru-RU" sz="2400" dirty="0"/>
              <a:t>: скорректировали элементы внутренней и внешней оценки результатов освоения ООП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Содержательный раздел: </a:t>
            </a:r>
            <a:r>
              <a:rPr lang="ru-RU" sz="2400" dirty="0"/>
              <a:t>добавили 73 ФРП по родным языкам и  29 ФРП по остальным предметам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учебный план:  </a:t>
            </a:r>
            <a:r>
              <a:rPr lang="ru-RU" sz="2400" dirty="0"/>
              <a:t>поменяли сетки часов вариантов 2 и 3 учебных планов; добавили часы на изучение родного языка в 3 учебных плана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КУГ</a:t>
            </a:r>
            <a:r>
              <a:rPr lang="ru-RU" sz="2400" dirty="0"/>
              <a:t>: завершение учебного года 26 мая; изменены продолжительность 3 и 4 четвертей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Федеральный календарный план воспитательный работы</a:t>
            </a:r>
            <a:r>
              <a:rPr lang="ru-RU" sz="2400" dirty="0"/>
              <a:t>: добавлены и скорректированы названия памятных дат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Календарный учебный график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531643"/>
            <a:ext cx="11300335" cy="4047036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/>
              <a:t> График входит в состав образовательной программы уровня образования (п. 9 ст. 2 Федерального закона от 29.12.2012 г. №273-ФЗ). Поэтому для каждой ООП, в том числе и по новым ФГОС НОО, нужно составить свой календарный учебный график на весь уровень образования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/>
              <a:t>Школа вправе самостоятельно разработать календарный учебный график, учитывая возможность реализации рабочих программ учебных предметов на углубленном уровне, учебных сборов в 10 классе и т.д.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8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9FE1-5E31-4837-8B52-E718417F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0" y="242914"/>
            <a:ext cx="11567848" cy="9315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разработке учебных планов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EA13D1-8D2A-47E6-BC76-69546CE0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839" y="1174460"/>
            <a:ext cx="11300335" cy="518189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b="1" u="sng" dirty="0"/>
              <a:t>Организационные мероприятия</a:t>
            </a:r>
            <a:r>
              <a:rPr lang="ru-RU" sz="2000" b="1" dirty="0"/>
              <a:t>:</a:t>
            </a:r>
          </a:p>
          <a:p>
            <a:pPr algn="just"/>
            <a:r>
              <a:rPr lang="ru-RU" sz="2000" dirty="0"/>
              <a:t>-анализ и оценка ресурсного обеспечения ОО(кадры, МТБ и т.п.), </a:t>
            </a:r>
          </a:p>
          <a:p>
            <a:pPr algn="just"/>
            <a:r>
              <a:rPr lang="ru-RU" sz="2000" dirty="0"/>
              <a:t>-учет запроса обучающихся и их родителей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dirty="0"/>
              <a:t> </a:t>
            </a:r>
            <a:r>
              <a:rPr lang="ru-RU" sz="2000" b="1" u="sng" dirty="0"/>
              <a:t>Общеобразовательная организация, руководствуясь  ст. 2 закона 273-ФЗ (</a:t>
            </a:r>
            <a:r>
              <a:rPr lang="ru-RU" sz="2000" dirty="0"/>
              <a:t>разработка учебного плана является частью образовательной программы и относится к компетенции конкретной образовательной организации)</a:t>
            </a:r>
            <a:r>
              <a:rPr lang="ru-RU" sz="2000" b="1" u="sng" dirty="0"/>
              <a:t> имеет возможность: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dirty="0"/>
              <a:t>Разрабатывать разные учебные планы в отношении различных классов, в т.ч. в одной параллели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dirty="0"/>
              <a:t>Разрабатывать индивидуальные учебные планы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dirty="0"/>
              <a:t>Перераспределять время на изучение отдельных предметов, по которым не проводится ГИА, в пользу других предметов и углубленное изучение (ч.6.2. </a:t>
            </a:r>
            <a:r>
              <a:rPr lang="ru-RU" sz="2000" dirty="0" err="1"/>
              <a:t>ст</a:t>
            </a:r>
            <a:r>
              <a:rPr lang="ru-RU" sz="2000" dirty="0"/>
              <a:t> 12 ФЗ)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000" dirty="0"/>
              <a:t>Согласно части 6.3 статьи 12 Федерального закона N 273-ФЗ образовательные организации в обязательном порядке используют ФРП по учебным предметам "Русский язык", "Литературное чтение" и "Окружающий мир" (НОО), "Русский язык", "Литература", "История", "Обществознание", "География" и "Основы безопасности жизнедеятельности" (ООО и СОО), в том числе количество часов, рекомендованных на изучение указанных учебных предметов.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A15F97-1CA9-4D2D-94FC-59B304D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0726-45EA-41F7-ADA6-56C5F988E3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35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772</Words>
  <Application>Microsoft Office PowerPoint</Application>
  <PresentationFormat>Широкоэкранный</PresentationFormat>
  <Paragraphs>90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Franklin Gothic Book</vt:lpstr>
      <vt:lpstr>Wingdings 2</vt:lpstr>
      <vt:lpstr>Arial</vt:lpstr>
      <vt:lpstr>Wingdings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Изменения в системе общего образования</vt:lpstr>
      <vt:lpstr>Новые ФООП:обзор главных изменений</vt:lpstr>
      <vt:lpstr>Новые ФОП НОО: обзор главных изменений</vt:lpstr>
      <vt:lpstr>Новые ФОП ООО: обзор главных изменений</vt:lpstr>
      <vt:lpstr>Новые ФОП СОО: обзор главных изменений</vt:lpstr>
      <vt:lpstr>Календарный учебный график</vt:lpstr>
      <vt:lpstr>О разработке учебных планов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Home</cp:lastModifiedBy>
  <cp:revision>337</cp:revision>
  <cp:lastPrinted>2021-09-02T10:16:06Z</cp:lastPrinted>
  <dcterms:created xsi:type="dcterms:W3CDTF">2021-08-15T16:55:18Z</dcterms:created>
  <dcterms:modified xsi:type="dcterms:W3CDTF">2023-08-23T23:10:26Z</dcterms:modified>
</cp:coreProperties>
</file>