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65" r:id="rId3"/>
    <p:sldId id="276" r:id="rId4"/>
    <p:sldId id="257" r:id="rId5"/>
    <p:sldId id="266" r:id="rId6"/>
    <p:sldId id="260" r:id="rId7"/>
    <p:sldId id="278" r:id="rId8"/>
    <p:sldId id="290" r:id="rId9"/>
    <p:sldId id="269" r:id="rId10"/>
    <p:sldId id="286" r:id="rId11"/>
    <p:sldId id="273" r:id="rId12"/>
    <p:sldId id="289" r:id="rId13"/>
    <p:sldId id="285" r:id="rId14"/>
    <p:sldId id="272" r:id="rId15"/>
    <p:sldId id="275" r:id="rId16"/>
    <p:sldId id="287" r:id="rId17"/>
    <p:sldId id="288" r:id="rId18"/>
    <p:sldId id="264" r:id="rId19"/>
    <p:sldId id="284" r:id="rId20"/>
    <p:sldId id="279"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onsultant.ru/document/cons_doc_LAW_14017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nsultant.ru/document/cons_doc_LAW_140174/"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onsultant.ru/document/cons_doc_LAW_14017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1zavuch.ru/"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412776"/>
            <a:ext cx="8208912" cy="1077218"/>
          </a:xfrm>
          <a:prstGeom prst="rect">
            <a:avLst/>
          </a:prstGeom>
          <a:noFill/>
        </p:spPr>
        <p:txBody>
          <a:bodyPr wrap="square" rtlCol="0">
            <a:spAutoFit/>
          </a:bodyPr>
          <a:lstStyle/>
          <a:p>
            <a:pPr algn="ctr"/>
            <a:r>
              <a:rPr lang="ru-RU" sz="3200" b="1" dirty="0" smtClean="0">
                <a:solidFill>
                  <a:srgbClr val="FF0000"/>
                </a:solidFill>
                <a:latin typeface="Times New Roman" panose="02020603050405020304" pitchFamily="18" charset="0"/>
                <a:cs typeface="Times New Roman" panose="02020603050405020304" pitchFamily="18" charset="0"/>
              </a:rPr>
              <a:t>Обеспечение условий реализации ФООП в общеобразовательной организации</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3568" y="260648"/>
            <a:ext cx="7776864"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Областное государственное бюджетное общеобразовательное учреждение «Алексеевская средняя общеобразовательная школа» Белгородской области </a:t>
            </a:r>
            <a:endParaRPr lang="ru-RU" dirty="0">
              <a:latin typeface="Times New Roman" pitchFamily="18" charset="0"/>
              <a:cs typeface="Times New Roman" pitchFamily="18" charset="0"/>
            </a:endParaRPr>
          </a:p>
        </p:txBody>
      </p:sp>
      <p:sp>
        <p:nvSpPr>
          <p:cNvPr id="4" name="TextBox 3"/>
          <p:cNvSpPr txBox="1"/>
          <p:nvPr/>
        </p:nvSpPr>
        <p:spPr>
          <a:xfrm>
            <a:off x="971600" y="5229200"/>
            <a:ext cx="7560840" cy="923330"/>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Зайцева Наталья Анатольевна, заместитель директора</a:t>
            </a:r>
          </a:p>
          <a:p>
            <a:pPr algn="ctr"/>
            <a:r>
              <a:rPr lang="ru-RU" dirty="0" smtClean="0">
                <a:latin typeface="Times New Roman" pitchFamily="18" charset="0"/>
                <a:cs typeface="Times New Roman" pitchFamily="18" charset="0"/>
              </a:rPr>
              <a:t>Ким Юлия Анатольевна</a:t>
            </a:r>
            <a:r>
              <a:rPr lang="ru-RU" dirty="0" smtClean="0">
                <a:latin typeface="Times New Roman" pitchFamily="18" charset="0"/>
                <a:cs typeface="Times New Roman" pitchFamily="18" charset="0"/>
              </a:rPr>
              <a:t>, заместитель директора</a:t>
            </a:r>
          </a:p>
          <a:p>
            <a:pPr algn="ctr"/>
            <a:endParaRPr lang="ru-RU" dirty="0">
              <a:latin typeface="Times New Roman" pitchFamily="18" charset="0"/>
              <a:cs typeface="Times New Roman" pitchFamily="18" charset="0"/>
            </a:endParaRPr>
          </a:p>
        </p:txBody>
      </p:sp>
      <p:pic>
        <p:nvPicPr>
          <p:cNvPr id="21506" name="Picture 2" descr="https://school530spb.ru/wp-content/uploads/2023/05/DdI0U0vkLnA.jpg"/>
          <p:cNvPicPr>
            <a:picLocks noChangeAspect="1" noChangeArrowheads="1"/>
          </p:cNvPicPr>
          <p:nvPr/>
        </p:nvPicPr>
        <p:blipFill>
          <a:blip r:embed="rId2" cstate="print"/>
          <a:srcRect/>
          <a:stretch>
            <a:fillRect/>
          </a:stretch>
        </p:blipFill>
        <p:spPr bwMode="auto">
          <a:xfrm>
            <a:off x="2411760" y="2636912"/>
            <a:ext cx="3947592" cy="229762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24744"/>
            <a:ext cx="8640960" cy="3724096"/>
          </a:xfrm>
          <a:prstGeom prst="rect">
            <a:avLst/>
          </a:prstGeom>
        </p:spPr>
        <p:txBody>
          <a:bodyPr wrap="square">
            <a:spAutoFit/>
          </a:bodyPr>
          <a:lstStyle/>
          <a:p>
            <a:pPr indent="342900" algn="ctr"/>
            <a:r>
              <a:rPr lang="ru-RU" b="1" dirty="0">
                <a:latin typeface="Times New Roman" panose="02020603050405020304" pitchFamily="18" charset="0"/>
                <a:cs typeface="Times New Roman" panose="02020603050405020304" pitchFamily="18" charset="0"/>
                <a:hlinkClick r:id="rId2"/>
              </a:rPr>
              <a:t>Федеральный закон от 29.12.2012 N </a:t>
            </a:r>
            <a:r>
              <a:rPr lang="ru-RU" b="1" dirty="0" smtClean="0">
                <a:latin typeface="Times New Roman" panose="02020603050405020304" pitchFamily="18" charset="0"/>
                <a:cs typeface="Times New Roman" panose="02020603050405020304" pitchFamily="18" charset="0"/>
                <a:hlinkClick r:id="rId2"/>
              </a:rPr>
              <a:t>273-ФЗ</a:t>
            </a:r>
          </a:p>
          <a:p>
            <a:pPr indent="342900" algn="ctr"/>
            <a:r>
              <a:rPr lang="ru-RU" b="1" dirty="0" smtClean="0">
                <a:latin typeface="Times New Roman" panose="02020603050405020304" pitchFamily="18" charset="0"/>
                <a:cs typeface="Times New Roman" panose="02020603050405020304" pitchFamily="18" charset="0"/>
                <a:hlinkClick r:id="rId2"/>
              </a:rPr>
              <a:t>"</a:t>
            </a:r>
            <a:r>
              <a:rPr lang="ru-RU" b="1" dirty="0">
                <a:latin typeface="Times New Roman" panose="02020603050405020304" pitchFamily="18" charset="0"/>
                <a:cs typeface="Times New Roman" panose="02020603050405020304" pitchFamily="18" charset="0"/>
                <a:hlinkClick r:id="rId2"/>
              </a:rPr>
              <a:t>Об образовании в Российской Федерации" </a:t>
            </a:r>
            <a:endParaRPr lang="ru-RU" b="1" dirty="0" smtClean="0">
              <a:latin typeface="Times New Roman" panose="02020603050405020304" pitchFamily="18" charset="0"/>
              <a:cs typeface="Times New Roman" panose="02020603050405020304" pitchFamily="18" charset="0"/>
            </a:endParaRPr>
          </a:p>
          <a:p>
            <a:pPr indent="342900" algn="just"/>
            <a:r>
              <a:rPr lang="ru-RU" sz="2000" b="1" dirty="0" smtClean="0">
                <a:solidFill>
                  <a:srgbClr val="000000"/>
                </a:solidFill>
                <a:latin typeface="Times New Roman" panose="02020603050405020304" pitchFamily="18" charset="0"/>
              </a:rPr>
              <a:t>Статья 12</a:t>
            </a:r>
          </a:p>
          <a:p>
            <a:pPr indent="342900" algn="just"/>
            <a:r>
              <a:rPr lang="ru-RU" sz="2000" dirty="0" smtClean="0">
                <a:solidFill>
                  <a:srgbClr val="000000"/>
                </a:solidFill>
                <a:latin typeface="Times New Roman" panose="02020603050405020304" pitchFamily="18" charset="0"/>
              </a:rPr>
              <a:t>6.2</a:t>
            </a:r>
            <a:r>
              <a:rPr lang="ru-RU" sz="2000" dirty="0">
                <a:solidFill>
                  <a:srgbClr val="000000"/>
                </a:solidFill>
                <a:latin typeface="Times New Roman" panose="02020603050405020304" pitchFamily="18" charset="0"/>
              </a:rPr>
              <a:t>. Организация, осуществляющая образовательную деятельность по имеющим государственную аккредитацию образовательным программам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 обучение</a:t>
            </a:r>
            <a:r>
              <a:rPr lang="ru-RU" sz="2000" dirty="0" smtClean="0">
                <a:solidFill>
                  <a:srgbClr val="000000"/>
                </a:solidFill>
                <a:latin typeface="Times New Roman" panose="02020603050405020304" pitchFamily="18" charset="0"/>
              </a:rPr>
              <a:t>.</a:t>
            </a:r>
          </a:p>
        </p:txBody>
      </p:sp>
      <p:sp>
        <p:nvSpPr>
          <p:cNvPr id="8" name="Прямоугольник 7"/>
          <p:cNvSpPr/>
          <p:nvPr/>
        </p:nvSpPr>
        <p:spPr>
          <a:xfrm>
            <a:off x="2123728" y="260648"/>
            <a:ext cx="49685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dirty="0" smtClean="0">
                <a:solidFill>
                  <a:srgbClr val="000000"/>
                </a:solidFill>
                <a:latin typeface="Times New Roman" panose="02020603050405020304" pitchFamily="18" charset="0"/>
              </a:rPr>
              <a:t>Федеральный учебный план</a:t>
            </a:r>
            <a:endParaRPr lang="ru-RU" sz="2800" dirty="0"/>
          </a:p>
        </p:txBody>
      </p:sp>
    </p:spTree>
    <p:extLst>
      <p:ext uri="{BB962C8B-B14F-4D97-AF65-F5344CB8AC3E}">
        <p14:creationId xmlns:p14="http://schemas.microsoft.com/office/powerpoint/2010/main" xmlns="" val="342645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855" y="899950"/>
            <a:ext cx="8456131" cy="830997"/>
          </a:xfrm>
          <a:prstGeom prst="rect">
            <a:avLst/>
          </a:prstGeom>
          <a:noFill/>
        </p:spPr>
        <p:txBody>
          <a:bodyPr wrap="square" rtlCol="0">
            <a:spAutoFit/>
          </a:bodyPr>
          <a:lstStyle/>
          <a:p>
            <a:r>
              <a:rPr lang="ru-RU" sz="2400" b="1" dirty="0" smtClean="0"/>
              <a:t>  </a:t>
            </a:r>
            <a:r>
              <a:rPr lang="ru-RU" sz="2400" b="1" dirty="0" smtClean="0">
                <a:solidFill>
                  <a:srgbClr val="002060"/>
                </a:solidFill>
                <a:latin typeface="Times New Roman" panose="02020603050405020304" pitchFamily="18" charset="0"/>
                <a:cs typeface="Times New Roman" panose="02020603050405020304" pitchFamily="18" charset="0"/>
              </a:rPr>
              <a:t>Обязательная часть        </a:t>
            </a:r>
            <a:r>
              <a:rPr lang="ru-RU" sz="2400" b="1" dirty="0" err="1" smtClean="0">
                <a:solidFill>
                  <a:srgbClr val="C00000"/>
                </a:solidFill>
                <a:latin typeface="Times New Roman" panose="02020603050405020304" pitchFamily="18" charset="0"/>
                <a:cs typeface="Times New Roman" panose="02020603050405020304" pitchFamily="18" charset="0"/>
              </a:rPr>
              <a:t>Часть</a:t>
            </a:r>
            <a:r>
              <a:rPr lang="ru-RU" sz="2400" b="1" dirty="0">
                <a:solidFill>
                  <a:srgbClr val="C00000"/>
                </a:solidFill>
                <a:latin typeface="Times New Roman" panose="02020603050405020304" pitchFamily="18" charset="0"/>
                <a:cs typeface="Times New Roman" panose="02020603050405020304" pitchFamily="18" charset="0"/>
              </a:rPr>
              <a:t>, формируемая </a:t>
            </a:r>
            <a:r>
              <a:rPr lang="ru-RU" sz="2400" b="1" dirty="0" smtClean="0">
                <a:solidFill>
                  <a:srgbClr val="C00000"/>
                </a:solidFill>
                <a:latin typeface="Times New Roman" panose="02020603050405020304" pitchFamily="18" charset="0"/>
                <a:cs typeface="Times New Roman" panose="02020603050405020304" pitchFamily="18" charset="0"/>
              </a:rPr>
              <a:t>участниками </a:t>
            </a:r>
            <a:endParaRPr lang="ru-RU" sz="2400" b="1" dirty="0">
              <a:solidFill>
                <a:srgbClr val="C00000"/>
              </a:solidFill>
              <a:latin typeface="Times New Roman" panose="02020603050405020304" pitchFamily="18" charset="0"/>
              <a:cs typeface="Times New Roman" panose="02020603050405020304" pitchFamily="18" charset="0"/>
            </a:endParaRPr>
          </a:p>
          <a:p>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образовательных отношений</a:t>
            </a:r>
          </a:p>
        </p:txBody>
      </p:sp>
      <p:sp>
        <p:nvSpPr>
          <p:cNvPr id="9" name="TextBox 8"/>
          <p:cNvSpPr txBox="1"/>
          <p:nvPr/>
        </p:nvSpPr>
        <p:spPr>
          <a:xfrm>
            <a:off x="1002967" y="1730947"/>
            <a:ext cx="2232248" cy="923330"/>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НОО – 80%</a:t>
            </a:r>
          </a:p>
          <a:p>
            <a:r>
              <a:rPr lang="ru-RU" dirty="0" smtClean="0">
                <a:latin typeface="Times New Roman" panose="02020603050405020304" pitchFamily="18" charset="0"/>
                <a:cs typeface="Times New Roman" panose="02020603050405020304" pitchFamily="18" charset="0"/>
              </a:rPr>
              <a:t>ООО – 70%</a:t>
            </a:r>
          </a:p>
          <a:p>
            <a:r>
              <a:rPr lang="ru-RU" dirty="0" smtClean="0">
                <a:latin typeface="Times New Roman" panose="02020603050405020304" pitchFamily="18" charset="0"/>
                <a:cs typeface="Times New Roman" panose="02020603050405020304" pitchFamily="18" charset="0"/>
              </a:rPr>
              <a:t>СОО – 60%</a:t>
            </a:r>
            <a:endParaRPr lang="ru-RU"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436097" y="1730947"/>
            <a:ext cx="2232248" cy="923330"/>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НОО – 20%</a:t>
            </a:r>
          </a:p>
          <a:p>
            <a:r>
              <a:rPr lang="ru-RU" dirty="0" smtClean="0">
                <a:latin typeface="Times New Roman" panose="02020603050405020304" pitchFamily="18" charset="0"/>
                <a:cs typeface="Times New Roman" panose="02020603050405020304" pitchFamily="18" charset="0"/>
              </a:rPr>
              <a:t>ООО – 30%</a:t>
            </a:r>
          </a:p>
          <a:p>
            <a:r>
              <a:rPr lang="ru-RU" dirty="0" smtClean="0">
                <a:latin typeface="Times New Roman" panose="02020603050405020304" pitchFamily="18" charset="0"/>
                <a:cs typeface="Times New Roman" panose="02020603050405020304" pitchFamily="18" charset="0"/>
              </a:rPr>
              <a:t>СОО – 40%</a:t>
            </a:r>
            <a:endParaRPr lang="ru-RU"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928267" y="5536325"/>
            <a:ext cx="2623654" cy="461665"/>
          </a:xfrm>
          <a:prstGeom prst="rect">
            <a:avLst/>
          </a:prstGeom>
          <a:noFill/>
        </p:spPr>
        <p:txBody>
          <a:bodyPr wrap="square" rtlCol="0">
            <a:spAutoFit/>
          </a:bodyPr>
          <a:lstStyle/>
          <a:p>
            <a:r>
              <a:rPr lang="ru-RU" sz="2400" dirty="0" smtClean="0"/>
              <a:t>  </a:t>
            </a:r>
            <a:r>
              <a:rPr lang="ru-RU" sz="2400" dirty="0" smtClean="0">
                <a:latin typeface="Times New Roman" panose="02020603050405020304" pitchFamily="18" charset="0"/>
                <a:cs typeface="Times New Roman" panose="02020603050405020304" pitchFamily="18" charset="0"/>
              </a:rPr>
              <a:t>Учебный план</a:t>
            </a:r>
            <a:endParaRPr lang="ru-RU" sz="2400" dirty="0">
              <a:latin typeface="Times New Roman" panose="02020603050405020304" pitchFamily="18" charset="0"/>
              <a:cs typeface="Times New Roman" panose="02020603050405020304" pitchFamily="18" charset="0"/>
            </a:endParaRPr>
          </a:p>
        </p:txBody>
      </p:sp>
      <p:grpSp>
        <p:nvGrpSpPr>
          <p:cNvPr id="18" name="Группа 17"/>
          <p:cNvGrpSpPr/>
          <p:nvPr/>
        </p:nvGrpSpPr>
        <p:grpSpPr>
          <a:xfrm>
            <a:off x="292333" y="2722934"/>
            <a:ext cx="8663828" cy="3499822"/>
            <a:chOff x="292332" y="2032195"/>
            <a:chExt cx="8663828" cy="3499822"/>
          </a:xfrm>
        </p:grpSpPr>
        <p:sp>
          <p:nvSpPr>
            <p:cNvPr id="5" name="Скругленный прямоугольник 4"/>
            <p:cNvSpPr/>
            <p:nvPr/>
          </p:nvSpPr>
          <p:spPr>
            <a:xfrm>
              <a:off x="292333" y="2492896"/>
              <a:ext cx="2736304" cy="158417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Учебные предметы из обязательных предметных областей</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235214" y="2492896"/>
              <a:ext cx="2736304" cy="1584176"/>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C00000"/>
                  </a:solidFill>
                  <a:latin typeface="Times New Roman" panose="02020603050405020304" pitchFamily="18" charset="0"/>
                  <a:cs typeface="Times New Roman" panose="02020603050405020304" pitchFamily="18" charset="0"/>
                </a:rPr>
                <a:t>Учебные курсы, обеспечивающие образовательные потребности обучающихся</a:t>
              </a:r>
            </a:p>
          </p:txBody>
        </p:sp>
        <p:sp>
          <p:nvSpPr>
            <p:cNvPr id="7" name="Скругленный прямоугольник 6"/>
            <p:cNvSpPr/>
            <p:nvPr/>
          </p:nvSpPr>
          <p:spPr>
            <a:xfrm>
              <a:off x="6172832" y="2485602"/>
              <a:ext cx="2736304" cy="1584176"/>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C00000"/>
                  </a:solidFill>
                  <a:latin typeface="Times New Roman" panose="02020603050405020304" pitchFamily="18" charset="0"/>
                  <a:cs typeface="Times New Roman" panose="02020603050405020304" pitchFamily="18" charset="0"/>
                </a:rPr>
                <a:t>Внеурочная деятельность</a:t>
              </a:r>
            </a:p>
          </p:txBody>
        </p:sp>
        <p:sp>
          <p:nvSpPr>
            <p:cNvPr id="11" name="Левая фигурная скобка 10"/>
            <p:cNvSpPr/>
            <p:nvPr/>
          </p:nvSpPr>
          <p:spPr>
            <a:xfrm rot="5400000">
              <a:off x="1460931" y="863598"/>
              <a:ext cx="399108"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Левая фигурная скобка 11"/>
            <p:cNvSpPr/>
            <p:nvPr/>
          </p:nvSpPr>
          <p:spPr>
            <a:xfrm rot="5400000">
              <a:off x="5890374" y="-461067"/>
              <a:ext cx="399108" cy="53856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13" name="Левая фигурная скобка 12"/>
            <p:cNvSpPr/>
            <p:nvPr/>
          </p:nvSpPr>
          <p:spPr>
            <a:xfrm rot="16200000">
              <a:off x="2932371" y="1671052"/>
              <a:ext cx="399108" cy="56791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Левая фигурная скобка 13"/>
            <p:cNvSpPr/>
            <p:nvPr/>
          </p:nvSpPr>
          <p:spPr>
            <a:xfrm rot="16200000">
              <a:off x="7341430" y="3133314"/>
              <a:ext cx="399108"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рямоугольник 15"/>
            <p:cNvSpPr/>
            <p:nvPr/>
          </p:nvSpPr>
          <p:spPr>
            <a:xfrm>
              <a:off x="6380528" y="4701020"/>
              <a:ext cx="2575632" cy="830997"/>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План внеурочной деятельности</a:t>
              </a:r>
            </a:p>
          </p:txBody>
        </p:sp>
      </p:grpSp>
      <p:sp>
        <p:nvSpPr>
          <p:cNvPr id="19" name="Прямоугольник 18"/>
          <p:cNvSpPr/>
          <p:nvPr/>
        </p:nvSpPr>
        <p:spPr>
          <a:xfrm>
            <a:off x="2123728" y="260648"/>
            <a:ext cx="49685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dirty="0" smtClean="0">
                <a:solidFill>
                  <a:srgbClr val="000000"/>
                </a:solidFill>
                <a:latin typeface="Times New Roman" panose="02020603050405020304" pitchFamily="18" charset="0"/>
              </a:rPr>
              <a:t>Федеральный учебный план</a:t>
            </a:r>
            <a:endParaRPr lang="ru-RU" sz="2800" dirty="0"/>
          </a:p>
        </p:txBody>
      </p:sp>
    </p:spTree>
    <p:extLst>
      <p:ext uri="{BB962C8B-B14F-4D97-AF65-F5344CB8AC3E}">
        <p14:creationId xmlns:p14="http://schemas.microsoft.com/office/powerpoint/2010/main" xmlns="" val="329174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15008" y="1844824"/>
            <a:ext cx="8928992" cy="3691795"/>
            <a:chOff x="107504" y="1770739"/>
            <a:chExt cx="8928992" cy="3691795"/>
          </a:xfrm>
        </p:grpSpPr>
        <p:pic>
          <p:nvPicPr>
            <p:cNvPr id="4" name="Рисунок 3"/>
            <p:cNvPicPr>
              <a:picLocks noChangeAspect="1"/>
            </p:cNvPicPr>
            <p:nvPr/>
          </p:nvPicPr>
          <p:blipFill rotWithShape="1">
            <a:blip r:embed="rId2" cstate="print"/>
            <a:srcRect l="8658" t="10800" r="9444" b="29001"/>
            <a:stretch/>
          </p:blipFill>
          <p:spPr>
            <a:xfrm>
              <a:off x="107504" y="1770739"/>
              <a:ext cx="8928992" cy="3691795"/>
            </a:xfrm>
            <a:prstGeom prst="rect">
              <a:avLst/>
            </a:prstGeom>
          </p:spPr>
        </p:pic>
        <p:pic>
          <p:nvPicPr>
            <p:cNvPr id="5" name="Рисунок 4"/>
            <p:cNvPicPr>
              <a:picLocks noChangeAspect="1"/>
            </p:cNvPicPr>
            <p:nvPr/>
          </p:nvPicPr>
          <p:blipFill rotWithShape="1">
            <a:blip r:embed="rId2" cstate="print"/>
            <a:srcRect l="58116" t="13046" r="31977" b="81083"/>
            <a:stretch/>
          </p:blipFill>
          <p:spPr>
            <a:xfrm>
              <a:off x="7956376" y="1770739"/>
              <a:ext cx="1080120" cy="360040"/>
            </a:xfrm>
            <a:prstGeom prst="rect">
              <a:avLst/>
            </a:prstGeom>
          </p:spPr>
        </p:pic>
      </p:grpSp>
      <p:sp>
        <p:nvSpPr>
          <p:cNvPr id="7" name="Прямоугольник 6"/>
          <p:cNvSpPr/>
          <p:nvPr/>
        </p:nvSpPr>
        <p:spPr>
          <a:xfrm>
            <a:off x="827584" y="1124744"/>
            <a:ext cx="7632848" cy="400110"/>
          </a:xfrm>
          <a:prstGeom prst="rect">
            <a:avLst/>
          </a:prstGeom>
        </p:spPr>
        <p:txBody>
          <a:bodyPr wrap="square">
            <a:spAutoFit/>
          </a:bodyPr>
          <a:lstStyle/>
          <a:p>
            <a:pPr algn="ctr"/>
            <a:r>
              <a:rPr lang="ru-RU" sz="2000" dirty="0" smtClean="0">
                <a:solidFill>
                  <a:srgbClr val="000000"/>
                </a:solidFill>
                <a:latin typeface="Times New Roman" panose="02020603050405020304" pitchFamily="18" charset="0"/>
              </a:rPr>
              <a:t>Конструктор </a:t>
            </a:r>
            <a:r>
              <a:rPr lang="ru-RU" sz="2000" dirty="0" smtClean="0">
                <a:solidFill>
                  <a:srgbClr val="000000"/>
                </a:solidFill>
                <a:latin typeface="Times New Roman" panose="02020603050405020304" pitchFamily="18" charset="0"/>
              </a:rPr>
              <a:t>(</a:t>
            </a:r>
            <a:r>
              <a:rPr lang="en-US" sz="2000" dirty="0" smtClean="0">
                <a:solidFill>
                  <a:srgbClr val="000000"/>
                </a:solidFill>
                <a:latin typeface="Times New Roman" panose="02020603050405020304" pitchFamily="18" charset="0"/>
              </a:rPr>
              <a:t>https</a:t>
            </a:r>
            <a:r>
              <a:rPr lang="en-US" sz="2000" dirty="0">
                <a:solidFill>
                  <a:srgbClr val="000000"/>
                </a:solidFill>
                <a:latin typeface="Times New Roman" panose="02020603050405020304" pitchFamily="18" charset="0"/>
              </a:rPr>
              <a:t>://</a:t>
            </a:r>
            <a:r>
              <a:rPr lang="en-US" sz="2000" dirty="0" smtClean="0">
                <a:solidFill>
                  <a:srgbClr val="000000"/>
                </a:solidFill>
                <a:latin typeface="Times New Roman" panose="02020603050405020304" pitchFamily="18" charset="0"/>
              </a:rPr>
              <a:t>plan.edsoo.ru</a:t>
            </a:r>
            <a:r>
              <a:rPr lang="ru-RU" sz="2000" dirty="0" smtClean="0">
                <a:solidFill>
                  <a:srgbClr val="000000"/>
                </a:solidFill>
                <a:latin typeface="Times New Roman" panose="02020603050405020304" pitchFamily="18" charset="0"/>
              </a:rPr>
              <a:t>)</a:t>
            </a:r>
            <a:endParaRPr lang="ru-RU" sz="2000" dirty="0"/>
          </a:p>
        </p:txBody>
      </p:sp>
      <p:sp>
        <p:nvSpPr>
          <p:cNvPr id="8" name="Прямоугольник 7"/>
          <p:cNvSpPr/>
          <p:nvPr/>
        </p:nvSpPr>
        <p:spPr>
          <a:xfrm>
            <a:off x="2123728" y="260648"/>
            <a:ext cx="49685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dirty="0" smtClean="0">
                <a:solidFill>
                  <a:srgbClr val="000000"/>
                </a:solidFill>
                <a:latin typeface="Times New Roman" panose="02020603050405020304" pitchFamily="18" charset="0"/>
              </a:rPr>
              <a:t>Федеральный учебный план</a:t>
            </a:r>
            <a:endParaRPr lang="ru-RU" sz="2800" dirty="0"/>
          </a:p>
        </p:txBody>
      </p:sp>
    </p:spTree>
    <p:extLst>
      <p:ext uri="{BB962C8B-B14F-4D97-AF65-F5344CB8AC3E}">
        <p14:creationId xmlns:p14="http://schemas.microsoft.com/office/powerpoint/2010/main" xmlns="" val="235153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88640"/>
            <a:ext cx="691657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800" dirty="0" smtClean="0">
                <a:solidFill>
                  <a:srgbClr val="000000"/>
                </a:solidFill>
                <a:latin typeface="Times New Roman" panose="02020603050405020304" pitchFamily="18" charset="0"/>
              </a:rPr>
              <a:t>Федеральный </a:t>
            </a:r>
            <a:r>
              <a:rPr lang="ru-RU" sz="2800" dirty="0">
                <a:solidFill>
                  <a:srgbClr val="000000"/>
                </a:solidFill>
                <a:latin typeface="Times New Roman" panose="02020603050405020304" pitchFamily="18" charset="0"/>
              </a:rPr>
              <a:t>календарный учебный график</a:t>
            </a:r>
          </a:p>
        </p:txBody>
      </p:sp>
      <p:pic>
        <p:nvPicPr>
          <p:cNvPr id="5" name="Рисунок 4"/>
          <p:cNvPicPr>
            <a:picLocks noChangeAspect="1"/>
          </p:cNvPicPr>
          <p:nvPr/>
        </p:nvPicPr>
        <p:blipFill rotWithShape="1">
          <a:blip r:embed="rId2" cstate="print"/>
          <a:srcRect l="24405" t="44754" r="10285" b="5201"/>
          <a:stretch/>
        </p:blipFill>
        <p:spPr>
          <a:xfrm>
            <a:off x="107504" y="908720"/>
            <a:ext cx="8687046" cy="3744416"/>
          </a:xfrm>
          <a:prstGeom prst="rect">
            <a:avLst/>
          </a:prstGeom>
        </p:spPr>
      </p:pic>
      <p:sp>
        <p:nvSpPr>
          <p:cNvPr id="6" name="Прямоугольник 5"/>
          <p:cNvSpPr/>
          <p:nvPr/>
        </p:nvSpPr>
        <p:spPr>
          <a:xfrm>
            <a:off x="251520" y="4725144"/>
            <a:ext cx="8712968"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342900" algn="ctr"/>
            <a:r>
              <a:rPr lang="ru-RU" sz="2000" b="1" dirty="0" smtClean="0">
                <a:latin typeface="Times New Roman" panose="02020603050405020304" pitchFamily="18" charset="0"/>
                <a:cs typeface="Times New Roman" panose="02020603050405020304" pitchFamily="18" charset="0"/>
                <a:hlinkClick r:id="rId3"/>
              </a:rPr>
              <a:t>Федеральный закон от 29.12.2012 N 273-ФЗ</a:t>
            </a:r>
          </a:p>
          <a:p>
            <a:pPr indent="342900" algn="ctr"/>
            <a:r>
              <a:rPr lang="ru-RU" sz="2000" b="1" dirty="0" smtClean="0">
                <a:latin typeface="Times New Roman" panose="02020603050405020304" pitchFamily="18" charset="0"/>
                <a:cs typeface="Times New Roman" panose="02020603050405020304" pitchFamily="18" charset="0"/>
                <a:hlinkClick r:id="rId3"/>
              </a:rPr>
              <a:t>"Об образовании в Российской Федерации" </a:t>
            </a:r>
            <a:endParaRPr lang="ru-RU" sz="2000" b="1" dirty="0" smtClean="0">
              <a:latin typeface="Times New Roman" panose="02020603050405020304" pitchFamily="18" charset="0"/>
              <a:cs typeface="Times New Roman" panose="02020603050405020304" pitchFamily="18" charset="0"/>
            </a:endParaRPr>
          </a:p>
          <a:p>
            <a:pPr algn="just"/>
            <a:r>
              <a:rPr lang="ru-RU" sz="2000" dirty="0" smtClean="0">
                <a:solidFill>
                  <a:srgbClr val="000000"/>
                </a:solidFill>
                <a:latin typeface="Times New Roman" panose="02020603050405020304" pitchFamily="18" charset="0"/>
              </a:rPr>
              <a:t>Статья </a:t>
            </a:r>
            <a:r>
              <a:rPr lang="ru-RU" sz="2000" dirty="0" smtClean="0">
                <a:solidFill>
                  <a:srgbClr val="000000"/>
                </a:solidFill>
                <a:latin typeface="Times New Roman" panose="02020603050405020304" pitchFamily="18" charset="0"/>
              </a:rPr>
              <a:t>28 п.7</a:t>
            </a:r>
            <a:r>
              <a:rPr lang="ru-RU" sz="2000" dirty="0">
                <a:solidFill>
                  <a:srgbClr val="000000"/>
                </a:solidFill>
                <a:latin typeface="Times New Roman" panose="02020603050405020304" pitchFamily="18" charset="0"/>
              </a:rPr>
              <a:t>. Образовательная организация несет ответственность в установленном законодательством Российской Федерации порядке </a:t>
            </a:r>
            <a:r>
              <a:rPr lang="ru-RU" sz="2000" dirty="0" smtClean="0">
                <a:solidFill>
                  <a:srgbClr val="000000"/>
                </a:solidFill>
                <a:latin typeface="Times New Roman" panose="02020603050405020304" pitchFamily="18" charset="0"/>
              </a:rPr>
              <a:t>…… за </a:t>
            </a:r>
            <a:r>
              <a:rPr lang="ru-RU" sz="2000" dirty="0">
                <a:solidFill>
                  <a:srgbClr val="000000"/>
                </a:solidFill>
                <a:latin typeface="Times New Roman" panose="02020603050405020304" pitchFamily="18" charset="0"/>
              </a:rPr>
              <a:t>реализацию не в полном объеме образовательных программ в соответствии с учебным </a:t>
            </a:r>
            <a:r>
              <a:rPr lang="ru-RU" sz="2000" dirty="0" smtClean="0">
                <a:solidFill>
                  <a:srgbClr val="000000"/>
                </a:solidFill>
                <a:latin typeface="Times New Roman" panose="02020603050405020304" pitchFamily="18" charset="0"/>
              </a:rPr>
              <a:t>планом.</a:t>
            </a:r>
            <a:r>
              <a:rPr lang="ru-RU" sz="2000" dirty="0">
                <a:solidFill>
                  <a:srgbClr val="000000"/>
                </a:solidFill>
                <a:latin typeface="Times New Roman" panose="02020603050405020304" pitchFamily="18" charset="0"/>
              </a:rPr>
              <a:t> </a:t>
            </a:r>
            <a:endParaRPr lang="ru-RU" sz="2000" dirty="0"/>
          </a:p>
        </p:txBody>
      </p:sp>
    </p:spTree>
    <p:extLst>
      <p:ext uri="{BB962C8B-B14F-4D97-AF65-F5344CB8AC3E}">
        <p14:creationId xmlns:p14="http://schemas.microsoft.com/office/powerpoint/2010/main" xmlns="" val="363288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79639" y="795769"/>
            <a:ext cx="8208912"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1839913" algn="l"/>
              </a:tabLst>
              <a:defRPr>
                <a:solidFill>
                  <a:schemeClr val="tx1"/>
                </a:solidFill>
                <a:latin typeface="Arial" panose="020B0604020202020204" pitchFamily="34" charset="0"/>
              </a:defRPr>
            </a:lvl1pPr>
            <a:lvl2pPr eaLnBrk="0" fontAlgn="base" hangingPunct="0">
              <a:spcBef>
                <a:spcPct val="0"/>
              </a:spcBef>
              <a:spcAft>
                <a:spcPct val="0"/>
              </a:spcAft>
              <a:tabLst>
                <a:tab pos="1839913" algn="l"/>
              </a:tabLst>
              <a:defRPr>
                <a:solidFill>
                  <a:schemeClr val="tx1"/>
                </a:solidFill>
                <a:latin typeface="Arial" panose="020B0604020202020204" pitchFamily="34" charset="0"/>
              </a:defRPr>
            </a:lvl2pPr>
            <a:lvl3pPr eaLnBrk="0" fontAlgn="base" hangingPunct="0">
              <a:spcBef>
                <a:spcPct val="0"/>
              </a:spcBef>
              <a:spcAft>
                <a:spcPct val="0"/>
              </a:spcAft>
              <a:tabLst>
                <a:tab pos="1839913" algn="l"/>
              </a:tabLst>
              <a:defRPr>
                <a:solidFill>
                  <a:schemeClr val="tx1"/>
                </a:solidFill>
                <a:latin typeface="Arial" panose="020B0604020202020204" pitchFamily="34" charset="0"/>
              </a:defRPr>
            </a:lvl3pPr>
            <a:lvl4pPr eaLnBrk="0" fontAlgn="base" hangingPunct="0">
              <a:spcBef>
                <a:spcPct val="0"/>
              </a:spcBef>
              <a:spcAft>
                <a:spcPct val="0"/>
              </a:spcAft>
              <a:tabLst>
                <a:tab pos="1839913" algn="l"/>
              </a:tabLst>
              <a:defRPr>
                <a:solidFill>
                  <a:schemeClr val="tx1"/>
                </a:solidFill>
                <a:latin typeface="Arial" panose="020B0604020202020204" pitchFamily="34" charset="0"/>
              </a:defRPr>
            </a:lvl4pPr>
            <a:lvl5pPr eaLnBrk="0" fontAlgn="base" hangingPunct="0">
              <a:spcBef>
                <a:spcPct val="0"/>
              </a:spcBef>
              <a:spcAft>
                <a:spcPct val="0"/>
              </a:spcAft>
              <a:tabLst>
                <a:tab pos="1839913" algn="l"/>
              </a:tabLst>
              <a:defRPr>
                <a:solidFill>
                  <a:schemeClr val="tx1"/>
                </a:solidFill>
                <a:latin typeface="Arial" panose="020B0604020202020204" pitchFamily="34" charset="0"/>
              </a:defRPr>
            </a:lvl5pPr>
            <a:lvl6pPr eaLnBrk="0" fontAlgn="base" hangingPunct="0">
              <a:spcBef>
                <a:spcPct val="0"/>
              </a:spcBef>
              <a:spcAft>
                <a:spcPct val="0"/>
              </a:spcAft>
              <a:tabLst>
                <a:tab pos="1839913" algn="l"/>
              </a:tabLst>
              <a:defRPr>
                <a:solidFill>
                  <a:schemeClr val="tx1"/>
                </a:solidFill>
                <a:latin typeface="Arial" panose="020B0604020202020204" pitchFamily="34" charset="0"/>
              </a:defRPr>
            </a:lvl6pPr>
            <a:lvl7pPr eaLnBrk="0" fontAlgn="base" hangingPunct="0">
              <a:spcBef>
                <a:spcPct val="0"/>
              </a:spcBef>
              <a:spcAft>
                <a:spcPct val="0"/>
              </a:spcAft>
              <a:tabLst>
                <a:tab pos="1839913" algn="l"/>
              </a:tabLst>
              <a:defRPr>
                <a:solidFill>
                  <a:schemeClr val="tx1"/>
                </a:solidFill>
                <a:latin typeface="Arial" panose="020B0604020202020204" pitchFamily="34" charset="0"/>
              </a:defRPr>
            </a:lvl7pPr>
            <a:lvl8pPr eaLnBrk="0" fontAlgn="base" hangingPunct="0">
              <a:spcBef>
                <a:spcPct val="0"/>
              </a:spcBef>
              <a:spcAft>
                <a:spcPct val="0"/>
              </a:spcAft>
              <a:tabLst>
                <a:tab pos="1839913" algn="l"/>
              </a:tabLst>
              <a:defRPr>
                <a:solidFill>
                  <a:schemeClr val="tx1"/>
                </a:solidFill>
                <a:latin typeface="Arial" panose="020B0604020202020204" pitchFamily="34" charset="0"/>
              </a:defRPr>
            </a:lvl8pPr>
            <a:lvl9pPr eaLnBrk="0" fontAlgn="base" hangingPunct="0">
              <a:spcBef>
                <a:spcPct val="0"/>
              </a:spcBef>
              <a:spcAft>
                <a:spcPct val="0"/>
              </a:spcAft>
              <a:tabLst>
                <a:tab pos="1839913" algn="l"/>
              </a:tabLs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tab pos="1839913" algn="l"/>
              </a:tabLst>
            </a:pPr>
            <a:r>
              <a:rPr kumimoji="0" lang="ru-RU" altLang="ru-RU"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Начало учебного года</a:t>
            </a:r>
            <a:r>
              <a:rPr kumimoji="0" lang="ru-RU" altLang="ru-RU"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сентября </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r>
              <a:rPr kumimoji="0" lang="ru-RU" altLang="ru-RU"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Окончание учебного года</a:t>
            </a:r>
            <a:r>
              <a:rPr kumimoji="0" lang="ru-RU" altLang="ru-RU"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26 мая, для обучающихся 9-х и 11-х классов окончание учебного года определяется ежегодно в соответствии с расписанием государственной итоговой аттестации.</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r>
              <a:rPr kumimoji="0" lang="ru-RU" altLang="ru-RU"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Продолжительность учебного года: </a:t>
            </a:r>
            <a:r>
              <a:rPr kumimoji="0" lang="ru-RU" altLang="ru-RU"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 учебные недели для 2-11 классов, 33</a:t>
            </a:r>
            <a:r>
              <a:rPr kumimoji="0" lang="ru-RU" altLang="ru-RU"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учебные недели для 1 классов</a:t>
            </a:r>
            <a:endParaRPr kumimoji="0" lang="ru-RU" altLang="ru-RU"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r>
              <a:rPr kumimoji="0" lang="ru-RU" altLang="ru-RU"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Учебные четверти:</a:t>
            </a:r>
            <a:r>
              <a:rPr kumimoji="0" lang="ru-RU" altLang="ru-RU"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0" lvl="0" indent="0" algn="just" defTabSz="914400" rtl="0" eaLnBrk="0" fontAlgn="base" latinLnBrk="0" hangingPunct="0">
              <a:lnSpc>
                <a:spcPct val="100000"/>
              </a:lnSpc>
              <a:spcBef>
                <a:spcPct val="0"/>
              </a:spcBef>
              <a:spcAft>
                <a:spcPct val="0"/>
              </a:spcAft>
              <a:buClrTx/>
              <a:buSzTx/>
              <a:buFontTx/>
              <a:buNone/>
              <a:tabLst>
                <a:tab pos="1839913" algn="l"/>
              </a:tabLst>
            </a:pPr>
            <a:endParaRPr lang="ru-RU" altLang="ru-RU" dirty="0">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endParaRPr lang="ru-RU" altLang="ru-RU" dirty="0">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endParaRPr lang="ru-RU" altLang="ru-RU" dirty="0">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buFontTx/>
              <a:buNone/>
              <a:tabLst>
                <a:tab pos="1839913" algn="l"/>
              </a:tabLst>
            </a:pPr>
            <a:r>
              <a:rPr kumimoji="0" lang="ru-RU" altLang="ru-RU" b="1" i="0" u="none" strike="noStrike" cap="none" normalizeH="0" baseline="0" dirty="0" smtClean="0" bmk="_Hlk143631515">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Каникулы</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cstate="print"/>
          <a:srcRect l="23619" t="34600" r="16925" b="44400"/>
          <a:stretch/>
        </p:blipFill>
        <p:spPr>
          <a:xfrm>
            <a:off x="387496" y="2780927"/>
            <a:ext cx="8144943" cy="1618201"/>
          </a:xfrm>
          <a:prstGeom prst="rect">
            <a:avLst/>
          </a:prstGeom>
        </p:spPr>
      </p:pic>
      <p:pic>
        <p:nvPicPr>
          <p:cNvPr id="7" name="Рисунок 6"/>
          <p:cNvPicPr>
            <a:picLocks noChangeAspect="1"/>
          </p:cNvPicPr>
          <p:nvPr/>
        </p:nvPicPr>
        <p:blipFill rotWithShape="1">
          <a:blip r:embed="rId3" cstate="print"/>
          <a:srcRect l="23619" t="59800" r="17319" b="22000"/>
          <a:stretch/>
        </p:blipFill>
        <p:spPr>
          <a:xfrm>
            <a:off x="398257" y="4761732"/>
            <a:ext cx="8097533" cy="1403572"/>
          </a:xfrm>
          <a:prstGeom prst="rect">
            <a:avLst/>
          </a:prstGeom>
        </p:spPr>
      </p:pic>
      <p:sp>
        <p:nvSpPr>
          <p:cNvPr id="8" name="Прямоугольник 7"/>
          <p:cNvSpPr/>
          <p:nvPr/>
        </p:nvSpPr>
        <p:spPr>
          <a:xfrm>
            <a:off x="1259632" y="188640"/>
            <a:ext cx="691657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800" dirty="0" smtClean="0">
                <a:solidFill>
                  <a:srgbClr val="000000"/>
                </a:solidFill>
                <a:latin typeface="Times New Roman" panose="02020603050405020304" pitchFamily="18" charset="0"/>
              </a:rPr>
              <a:t>Федеральный </a:t>
            </a:r>
            <a:r>
              <a:rPr lang="ru-RU" sz="2800" dirty="0">
                <a:solidFill>
                  <a:srgbClr val="000000"/>
                </a:solidFill>
                <a:latin typeface="Times New Roman" panose="02020603050405020304" pitchFamily="18" charset="0"/>
              </a:rPr>
              <a:t>календарный учебный график</a:t>
            </a:r>
          </a:p>
        </p:txBody>
      </p:sp>
    </p:spTree>
    <p:extLst>
      <p:ext uri="{BB962C8B-B14F-4D97-AF65-F5344CB8AC3E}">
        <p14:creationId xmlns:p14="http://schemas.microsoft.com/office/powerpoint/2010/main" xmlns="" val="259156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88641"/>
            <a:ext cx="84969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800" dirty="0" smtClean="0">
                <a:solidFill>
                  <a:srgbClr val="000000"/>
                </a:solidFill>
                <a:latin typeface="Times New Roman" panose="02020603050405020304" pitchFamily="18" charset="0"/>
              </a:rPr>
              <a:t>Федеральные </a:t>
            </a:r>
            <a:r>
              <a:rPr lang="ru-RU" sz="2800" dirty="0">
                <a:solidFill>
                  <a:srgbClr val="000000"/>
                </a:solidFill>
                <a:latin typeface="Times New Roman" panose="02020603050405020304" pitchFamily="18" charset="0"/>
              </a:rPr>
              <a:t>рабочие программы учебных предметов</a:t>
            </a:r>
          </a:p>
        </p:txBody>
      </p:sp>
      <p:sp>
        <p:nvSpPr>
          <p:cNvPr id="5" name="Прямоугольник 4"/>
          <p:cNvSpPr/>
          <p:nvPr/>
        </p:nvSpPr>
        <p:spPr>
          <a:xfrm>
            <a:off x="323528" y="764704"/>
            <a:ext cx="8563635" cy="4031873"/>
          </a:xfrm>
          <a:prstGeom prst="rect">
            <a:avLst/>
          </a:prstGeom>
        </p:spPr>
        <p:txBody>
          <a:bodyPr wrap="square">
            <a:spAutoFit/>
          </a:bodyPr>
          <a:lstStyle/>
          <a:p>
            <a:pPr indent="342900" algn="ctr"/>
            <a:r>
              <a:rPr lang="ru-RU" sz="2000" b="1" dirty="0">
                <a:latin typeface="Times New Roman" panose="02020603050405020304" pitchFamily="18" charset="0"/>
                <a:cs typeface="Times New Roman" panose="02020603050405020304" pitchFamily="18" charset="0"/>
                <a:hlinkClick r:id="rId2"/>
              </a:rPr>
              <a:t>Федеральный закон от 29.12.2012 N 273-ФЗ (ред. от 04.08.2023) "Об образовании в Российской Федерации" </a:t>
            </a:r>
            <a:endParaRPr lang="ru-RU" sz="2000" b="1" dirty="0">
              <a:latin typeface="Times New Roman" panose="02020603050405020304" pitchFamily="18" charset="0"/>
              <a:cs typeface="Times New Roman" panose="02020603050405020304" pitchFamily="18" charset="0"/>
            </a:endParaRPr>
          </a:p>
          <a:p>
            <a:pPr indent="342900" algn="just"/>
            <a:r>
              <a:rPr lang="ru-RU" b="1" dirty="0" smtClean="0">
                <a:solidFill>
                  <a:srgbClr val="000000"/>
                </a:solidFill>
                <a:latin typeface="Times New Roman" panose="02020603050405020304" pitchFamily="18" charset="0"/>
              </a:rPr>
              <a:t>Статья </a:t>
            </a:r>
            <a:r>
              <a:rPr lang="ru-RU" b="1" dirty="0">
                <a:solidFill>
                  <a:srgbClr val="000000"/>
                </a:solidFill>
                <a:latin typeface="Times New Roman" panose="02020603050405020304" pitchFamily="18" charset="0"/>
              </a:rPr>
              <a:t>12</a:t>
            </a:r>
          </a:p>
          <a:p>
            <a:pPr algn="just"/>
            <a:r>
              <a:rPr lang="ru-RU" dirty="0">
                <a:solidFill>
                  <a:srgbClr val="000000"/>
                </a:solidFill>
                <a:latin typeface="Times New Roman" panose="02020603050405020304" pitchFamily="18" charset="0"/>
              </a:rPr>
              <a:t>6.3. 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начального общего образования федеральных рабочих программ по учебным предметам </a:t>
            </a:r>
            <a:r>
              <a:rPr lang="ru-RU" u="sng" dirty="0">
                <a:solidFill>
                  <a:srgbClr val="000000"/>
                </a:solidFill>
                <a:latin typeface="Times New Roman" panose="02020603050405020304" pitchFamily="18" charset="0"/>
              </a:rPr>
              <a:t>"Русский язык", "Литературное чтение" и "Окружающий мир"</a:t>
            </a:r>
            <a:r>
              <a:rPr lang="ru-RU" dirty="0">
                <a:solidFill>
                  <a:srgbClr val="000000"/>
                </a:solidFill>
                <a:latin typeface="Times New Roman" panose="02020603050405020304" pitchFamily="18" charset="0"/>
              </a:rPr>
              <a:t>, а при реализации обязательной части образовательных программ основного общего и среднего общего образования федеральных рабочих программ по учебным предметам </a:t>
            </a:r>
            <a:r>
              <a:rPr lang="ru-RU" u="sng" dirty="0">
                <a:solidFill>
                  <a:srgbClr val="000000"/>
                </a:solidFill>
                <a:latin typeface="Times New Roman" panose="02020603050405020304" pitchFamily="18" charset="0"/>
              </a:rPr>
              <a:t>"Русский язык", "Литература", "История", "Обществознание", "География" и "Основы безопасности жизнедеятельности"</a:t>
            </a:r>
            <a:r>
              <a:rPr lang="ru-RU" dirty="0">
                <a:solidFill>
                  <a:srgbClr val="000000"/>
                </a:solidFill>
                <a:latin typeface="Times New Roman" panose="02020603050405020304" pitchFamily="18" charset="0"/>
              </a:rPr>
              <a:t>.</a:t>
            </a:r>
            <a:endParaRPr lang="ru-RU" dirty="0"/>
          </a:p>
        </p:txBody>
      </p:sp>
      <p:pic>
        <p:nvPicPr>
          <p:cNvPr id="6" name="Picture 2"/>
          <p:cNvPicPr>
            <a:picLocks noChangeAspect="1" noChangeArrowheads="1"/>
          </p:cNvPicPr>
          <p:nvPr/>
        </p:nvPicPr>
        <p:blipFill>
          <a:blip r:embed="rId3" cstate="print"/>
          <a:srcRect l="16876" t="13407" r="12838" b="34422"/>
          <a:stretch>
            <a:fillRect/>
          </a:stretch>
        </p:blipFill>
        <p:spPr bwMode="auto">
          <a:xfrm>
            <a:off x="3707904" y="4586798"/>
            <a:ext cx="5112567" cy="2133591"/>
          </a:xfrm>
          <a:prstGeom prst="rect">
            <a:avLst/>
          </a:prstGeom>
          <a:noFill/>
          <a:ln w="9525">
            <a:solidFill>
              <a:schemeClr val="tx2"/>
            </a:solidFill>
            <a:miter lim="800000"/>
            <a:headEnd/>
            <a:tailEnd/>
          </a:ln>
        </p:spPr>
      </p:pic>
    </p:spTree>
    <p:extLst>
      <p:ext uri="{BB962C8B-B14F-4D97-AF65-F5344CB8AC3E}">
        <p14:creationId xmlns:p14="http://schemas.microsoft.com/office/powerpoint/2010/main" xmlns="" val="173718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lum bright="-10000" contrast="-10000"/>
          </a:blip>
          <a:srcRect l="389" t="3800" r="1963" b="10101"/>
          <a:stretch/>
        </p:blipFill>
        <p:spPr>
          <a:xfrm>
            <a:off x="179512" y="1700808"/>
            <a:ext cx="8784976" cy="4357065"/>
          </a:xfrm>
          <a:prstGeom prst="rect">
            <a:avLst/>
          </a:prstGeom>
          <a:ln>
            <a:solidFill>
              <a:schemeClr val="tx2">
                <a:lumMod val="60000"/>
                <a:lumOff val="40000"/>
              </a:schemeClr>
            </a:solidFill>
          </a:ln>
        </p:spPr>
      </p:pic>
      <p:sp>
        <p:nvSpPr>
          <p:cNvPr id="5" name="Прямоугольник 4"/>
          <p:cNvSpPr/>
          <p:nvPr/>
        </p:nvSpPr>
        <p:spPr>
          <a:xfrm>
            <a:off x="2267744" y="188640"/>
            <a:ext cx="5049587" cy="523220"/>
          </a:xfrm>
          <a:prstGeom prst="rect">
            <a:avLst/>
          </a:prstGeom>
        </p:spPr>
        <p:txBody>
          <a:bodyPr wrap="none">
            <a:spAutoFit/>
          </a:bodyPr>
          <a:lstStyle/>
          <a:p>
            <a:r>
              <a:rPr lang="ru-RU" sz="2800" dirty="0">
                <a:solidFill>
                  <a:srgbClr val="000000"/>
                </a:solidFill>
                <a:latin typeface="Times New Roman" panose="02020603050405020304" pitchFamily="18" charset="0"/>
              </a:rPr>
              <a:t>Конструктор рабочих программ</a:t>
            </a:r>
          </a:p>
        </p:txBody>
      </p:sp>
      <p:sp>
        <p:nvSpPr>
          <p:cNvPr id="6" name="Прямоугольник 5"/>
          <p:cNvSpPr/>
          <p:nvPr/>
        </p:nvSpPr>
        <p:spPr>
          <a:xfrm>
            <a:off x="2871979" y="908720"/>
            <a:ext cx="3841116" cy="461665"/>
          </a:xfrm>
          <a:prstGeom prst="rect">
            <a:avLst/>
          </a:prstGeom>
        </p:spPr>
        <p:txBody>
          <a:bodyPr wrap="none">
            <a:spAutoFit/>
          </a:bodyPr>
          <a:lstStyle/>
          <a:p>
            <a:r>
              <a:rPr lang="ru-RU" sz="2400" dirty="0">
                <a:solidFill>
                  <a:srgbClr val="FF0000"/>
                </a:solidFill>
                <a:latin typeface="Times New Roman" panose="02020603050405020304" pitchFamily="18" charset="0"/>
                <a:cs typeface="Times New Roman" panose="02020603050405020304" pitchFamily="18" charset="0"/>
              </a:rPr>
              <a:t>https://</a:t>
            </a:r>
            <a:r>
              <a:rPr lang="ru-RU" sz="2400" dirty="0" smtClean="0">
                <a:solidFill>
                  <a:srgbClr val="FF0000"/>
                </a:solidFill>
                <a:latin typeface="Times New Roman" panose="02020603050405020304" pitchFamily="18" charset="0"/>
                <a:cs typeface="Times New Roman" panose="02020603050405020304" pitchFamily="18" charset="0"/>
              </a:rPr>
              <a:t>workprogram.edsoo.ru</a:t>
            </a: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4187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lum bright="-10000" contrast="-20000"/>
          </a:blip>
          <a:srcRect l="782" t="10800" r="1963" b="6601"/>
          <a:stretch/>
        </p:blipFill>
        <p:spPr>
          <a:xfrm>
            <a:off x="323528" y="1567244"/>
            <a:ext cx="8418923" cy="4021995"/>
          </a:xfrm>
          <a:prstGeom prst="rect">
            <a:avLst/>
          </a:prstGeom>
          <a:ln>
            <a:solidFill>
              <a:schemeClr val="tx2">
                <a:lumMod val="40000"/>
                <a:lumOff val="60000"/>
              </a:schemeClr>
            </a:solidFill>
          </a:ln>
        </p:spPr>
      </p:pic>
      <p:sp>
        <p:nvSpPr>
          <p:cNvPr id="6" name="Прямоугольник 5"/>
          <p:cNvSpPr/>
          <p:nvPr/>
        </p:nvSpPr>
        <p:spPr>
          <a:xfrm>
            <a:off x="2267744" y="188640"/>
            <a:ext cx="5049587" cy="523220"/>
          </a:xfrm>
          <a:prstGeom prst="rect">
            <a:avLst/>
          </a:prstGeom>
        </p:spPr>
        <p:txBody>
          <a:bodyPr wrap="none">
            <a:spAutoFit/>
          </a:bodyPr>
          <a:lstStyle/>
          <a:p>
            <a:r>
              <a:rPr lang="ru-RU" sz="2800" dirty="0">
                <a:solidFill>
                  <a:srgbClr val="000000"/>
                </a:solidFill>
                <a:latin typeface="Times New Roman" panose="02020603050405020304" pitchFamily="18" charset="0"/>
              </a:rPr>
              <a:t>Конструктор рабочих программ</a:t>
            </a:r>
          </a:p>
        </p:txBody>
      </p:sp>
      <p:sp>
        <p:nvSpPr>
          <p:cNvPr id="7" name="Прямоугольник 6"/>
          <p:cNvSpPr/>
          <p:nvPr/>
        </p:nvSpPr>
        <p:spPr>
          <a:xfrm>
            <a:off x="2871979" y="908720"/>
            <a:ext cx="3841116" cy="461665"/>
          </a:xfrm>
          <a:prstGeom prst="rect">
            <a:avLst/>
          </a:prstGeom>
        </p:spPr>
        <p:txBody>
          <a:bodyPr wrap="none">
            <a:spAutoFit/>
          </a:bodyPr>
          <a:lstStyle/>
          <a:p>
            <a:r>
              <a:rPr lang="ru-RU" sz="2400" dirty="0">
                <a:solidFill>
                  <a:srgbClr val="FF0000"/>
                </a:solidFill>
                <a:latin typeface="Times New Roman" panose="02020603050405020304" pitchFamily="18" charset="0"/>
                <a:cs typeface="Times New Roman" panose="02020603050405020304" pitchFamily="18" charset="0"/>
              </a:rPr>
              <a:t>https://</a:t>
            </a:r>
            <a:r>
              <a:rPr lang="ru-RU" sz="2400" dirty="0" smtClean="0">
                <a:solidFill>
                  <a:srgbClr val="FF0000"/>
                </a:solidFill>
                <a:latin typeface="Times New Roman" panose="02020603050405020304" pitchFamily="18" charset="0"/>
                <a:cs typeface="Times New Roman" panose="02020603050405020304" pitchFamily="18" charset="0"/>
              </a:rPr>
              <a:t>workprogram.edsoo.ru</a:t>
            </a: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9057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lum bright="-10000" contrast="-20000"/>
          </a:blip>
          <a:srcRect l="23619" t="10102" r="25194" b="4500"/>
          <a:stretch/>
        </p:blipFill>
        <p:spPr>
          <a:xfrm>
            <a:off x="1187624" y="260648"/>
            <a:ext cx="6675495" cy="6264696"/>
          </a:xfrm>
          <a:prstGeom prst="rect">
            <a:avLst/>
          </a:prstGeom>
          <a:ln>
            <a:solidFill>
              <a:schemeClr val="tx2">
                <a:lumMod val="40000"/>
                <a:lumOff val="60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95536" y="751344"/>
            <a:ext cx="8496944" cy="4893647"/>
          </a:xfrm>
          <a:prstGeom prst="rect">
            <a:avLst/>
          </a:prstGeom>
        </p:spPr>
        <p:txBody>
          <a:bodyPr wrap="square">
            <a:spAutoFit/>
          </a:bodyPr>
          <a:lstStyle/>
          <a:p>
            <a:pPr indent="450215" algn="just">
              <a:spcAft>
                <a:spcPts val="0"/>
              </a:spcAft>
            </a:pPr>
            <a:r>
              <a:rPr lang="ru-RU" sz="2400" dirty="0">
                <a:latin typeface="Times New Roman" panose="02020603050405020304" pitchFamily="18" charset="0"/>
                <a:ea typeface="TimesNewRomanPSMT"/>
              </a:rPr>
              <a:t>При реализации основной образовательной программы основного общего образования учтены требования:</a:t>
            </a:r>
          </a:p>
          <a:p>
            <a:pPr indent="450215" algn="just">
              <a:spcAft>
                <a:spcPts val="0"/>
              </a:spcAft>
            </a:pPr>
            <a:r>
              <a:rPr lang="ru-RU" sz="2400" dirty="0">
                <a:latin typeface="Times New Roman" panose="02020603050405020304" pitchFamily="18" charset="0"/>
                <a:ea typeface="TimesNewRomanPSMT"/>
              </a:rPr>
              <a:t>- Постановления Главного государственного санитарного врача Российской Федерации от 28.09.2020г. № 28 «Об утверждении санитарных правил СП 2.4. 3648-20 "Санитарно-эпидемиологические требования к организациям воспитания и обучения, отдыха и оздоровления детей и молодежи»;</a:t>
            </a:r>
          </a:p>
          <a:p>
            <a:pPr indent="450215" algn="just">
              <a:spcAft>
                <a:spcPts val="0"/>
              </a:spcAft>
            </a:pPr>
            <a:r>
              <a:rPr lang="ru-RU" sz="2400" dirty="0">
                <a:latin typeface="Times New Roman" panose="02020603050405020304" pitchFamily="18" charset="0"/>
                <a:ea typeface="TimesNewRomanPSMT"/>
              </a:rPr>
              <a:t>- Постановления Главного государственного санитарного врача Российской Федерации от 28.01.2021 № 2 «Об утверждении санитарных правил и норм СанПиН 1.2.3685-21 "Гигиенические нормативы и требования к обеспечению безопасности и (или) безвредности для человека факторов среды обитания».</a:t>
            </a:r>
          </a:p>
        </p:txBody>
      </p:sp>
    </p:spTree>
    <p:extLst>
      <p:ext uri="{BB962C8B-B14F-4D97-AF65-F5344CB8AC3E}">
        <p14:creationId xmlns:p14="http://schemas.microsoft.com/office/powerpoint/2010/main" xmlns="" val="105535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564904"/>
            <a:ext cx="7848872" cy="646331"/>
          </a:xfrm>
          <a:prstGeom prst="rect">
            <a:avLst/>
          </a:prstGeom>
        </p:spPr>
        <p:txBody>
          <a:bodyPr wrap="square">
            <a:spAutoFit/>
          </a:bodyPr>
          <a:lstStyle/>
          <a:p>
            <a:r>
              <a:rPr lang="ru-RU" dirty="0" smtClean="0"/>
              <a:t/>
            </a:r>
            <a:br>
              <a:rPr lang="ru-RU" dirty="0" smtClean="0"/>
            </a:br>
            <a:endParaRPr lang="ru-RU" dirty="0"/>
          </a:p>
        </p:txBody>
      </p:sp>
      <p:sp>
        <p:nvSpPr>
          <p:cNvPr id="5" name="Прямоугольник 4"/>
          <p:cNvSpPr/>
          <p:nvPr/>
        </p:nvSpPr>
        <p:spPr>
          <a:xfrm>
            <a:off x="251520" y="1340768"/>
            <a:ext cx="8620563" cy="5078313"/>
          </a:xfrm>
          <a:prstGeom prst="rect">
            <a:avLst/>
          </a:prstGeom>
        </p:spPr>
        <p:txBody>
          <a:bodyPr wrap="square">
            <a:spAutoFit/>
          </a:bodyPr>
          <a:lstStyle/>
          <a:p>
            <a:pPr algn="just"/>
            <a:r>
              <a:rPr lang="ru-RU" sz="2800" b="1" dirty="0" smtClean="0">
                <a:solidFill>
                  <a:srgbClr val="FF0000"/>
                </a:solidFill>
                <a:latin typeface="Times New Roman" pitchFamily="18" charset="0"/>
                <a:cs typeface="Times New Roman" pitchFamily="18" charset="0"/>
              </a:rPr>
              <a:t>1-4 классы </a:t>
            </a:r>
            <a:r>
              <a:rPr lang="ru-RU" sz="2000" dirty="0" smtClean="0">
                <a:latin typeface="Times New Roman" pitchFamily="18" charset="0"/>
                <a:cs typeface="Times New Roman" pitchFamily="18" charset="0"/>
              </a:rPr>
              <a:t>Приказ </a:t>
            </a:r>
            <a:r>
              <a:rPr lang="ru-RU" sz="2000" dirty="0" err="1" smtClean="0">
                <a:latin typeface="Times New Roman" pitchFamily="18" charset="0"/>
                <a:cs typeface="Times New Roman" pitchFamily="18" charset="0"/>
              </a:rPr>
              <a:t>Минпросвещения</a:t>
            </a:r>
            <a:r>
              <a:rPr lang="ru-RU" sz="2000" dirty="0" smtClean="0">
                <a:latin typeface="Times New Roman" pitchFamily="18" charset="0"/>
                <a:cs typeface="Times New Roman" pitchFamily="18" charset="0"/>
              </a:rPr>
              <a:t> Российской Федерации от 31.05.2021 г.  №286 «Об утверждении федерального государственного образовательного стандарта начального общего образования» </a:t>
            </a:r>
            <a:r>
              <a:rPr lang="ru-RU" sz="2000" dirty="0" smtClean="0">
                <a:latin typeface="Times New Roman" pitchFamily="18" charset="0"/>
                <a:cs typeface="Times New Roman" pitchFamily="18" charset="0"/>
              </a:rPr>
              <a:t>в ред. </a:t>
            </a:r>
            <a:r>
              <a:rPr lang="ru-RU" sz="2000" dirty="0" smtClean="0">
                <a:latin typeface="Times New Roman" pitchFamily="18" charset="0"/>
                <a:cs typeface="Times New Roman" pitchFamily="18" charset="0"/>
              </a:rPr>
              <a:t>от 08.11.2022 г.</a:t>
            </a:r>
          </a:p>
          <a:p>
            <a:pPr algn="just"/>
            <a:endParaRPr lang="ru-RU" sz="2000" dirty="0" smtClean="0">
              <a:latin typeface="Times New Roman" pitchFamily="18" charset="0"/>
              <a:cs typeface="Times New Roman" pitchFamily="18" charset="0"/>
            </a:endParaRPr>
          </a:p>
          <a:p>
            <a:pPr algn="just"/>
            <a:r>
              <a:rPr lang="ru-RU" sz="2800" b="1" dirty="0" smtClean="0">
                <a:solidFill>
                  <a:srgbClr val="FF0000"/>
                </a:solidFill>
                <a:latin typeface="Times New Roman" pitchFamily="18" charset="0"/>
                <a:cs typeface="Times New Roman" pitchFamily="18" charset="0"/>
              </a:rPr>
              <a:t>5-9 </a:t>
            </a:r>
            <a:r>
              <a:rPr lang="ru-RU" sz="2800" b="1" dirty="0">
                <a:solidFill>
                  <a:srgbClr val="FF0000"/>
                </a:solidFill>
                <a:latin typeface="Times New Roman" pitchFamily="18" charset="0"/>
                <a:cs typeface="Times New Roman" pitchFamily="18" charset="0"/>
              </a:rPr>
              <a:t>классы </a:t>
            </a:r>
            <a:r>
              <a:rPr lang="ru-RU" sz="2000" dirty="0" smtClean="0">
                <a:latin typeface="Times New Roman" pitchFamily="18" charset="0"/>
                <a:cs typeface="Times New Roman" pitchFamily="18" charset="0"/>
              </a:rPr>
              <a:t>Приказ </a:t>
            </a:r>
            <a:r>
              <a:rPr lang="ru-RU" sz="2000" dirty="0" err="1" smtClean="0">
                <a:latin typeface="Times New Roman" pitchFamily="18" charset="0"/>
                <a:cs typeface="Times New Roman" pitchFamily="18" charset="0"/>
              </a:rPr>
              <a:t>Минпросвещения</a:t>
            </a:r>
            <a:r>
              <a:rPr lang="ru-RU" sz="2000" dirty="0" smtClean="0">
                <a:latin typeface="Times New Roman" pitchFamily="18" charset="0"/>
                <a:cs typeface="Times New Roman" pitchFamily="18" charset="0"/>
              </a:rPr>
              <a:t> Российской Федерации  от 31.05.2021 г. №287 «Об утверждении федерального государственного образовательного стандарта основного общего образования» в ред. от 08.11.2022 г.</a:t>
            </a:r>
          </a:p>
          <a:p>
            <a:pPr algn="just"/>
            <a:endParaRPr lang="ru-RU" sz="2000" dirty="0" smtClean="0">
              <a:latin typeface="Times New Roman" pitchFamily="18" charset="0"/>
              <a:cs typeface="Times New Roman" pitchFamily="18" charset="0"/>
            </a:endParaRPr>
          </a:p>
          <a:p>
            <a:pPr algn="just"/>
            <a:r>
              <a:rPr lang="ru-RU" sz="2800" b="1" dirty="0" smtClean="0">
                <a:solidFill>
                  <a:srgbClr val="FF0000"/>
                </a:solidFill>
                <a:latin typeface="Times New Roman" pitchFamily="18" charset="0"/>
                <a:cs typeface="Times New Roman" pitchFamily="18" charset="0"/>
              </a:rPr>
              <a:t>10-11 классы </a:t>
            </a:r>
            <a:r>
              <a:rPr lang="ru-RU" sz="2000" dirty="0" smtClean="0">
                <a:latin typeface="Times New Roman" pitchFamily="18" charset="0"/>
                <a:cs typeface="Times New Roman" pitchFamily="18" charset="0"/>
              </a:rPr>
              <a:t>Приказ Министерства просвещения Российской Федерации от 12 августа 2022 г. № 732 «О внесении изменений в федеральный государственный образовательный стандарт среднего общего образования, утвержденный приказом Министерства образования и науки Российской Федерации от 17 мая 2012 г. № 413</a:t>
            </a:r>
            <a:r>
              <a:rPr lang="ru-RU"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p:txBody>
      </p:sp>
      <p:sp>
        <p:nvSpPr>
          <p:cNvPr id="2" name="TextBox 1"/>
          <p:cNvSpPr txBox="1"/>
          <p:nvPr/>
        </p:nvSpPr>
        <p:spPr>
          <a:xfrm>
            <a:off x="395536" y="206206"/>
            <a:ext cx="820891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Федеральные государственные образовательные стандарты</a:t>
            </a:r>
            <a:endParaRPr lang="ru-RU"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075240" cy="720080"/>
          </a:xfrm>
        </p:spPr>
        <p:style>
          <a:lnRef idx="1">
            <a:schemeClr val="accent4"/>
          </a:lnRef>
          <a:fillRef idx="2">
            <a:schemeClr val="accent4"/>
          </a:fillRef>
          <a:effectRef idx="1">
            <a:schemeClr val="accent4"/>
          </a:effectRef>
          <a:fontRef idx="minor">
            <a:schemeClr val="dk1"/>
          </a:fontRef>
        </p:style>
        <p:txBody>
          <a:bodyPr>
            <a:normAutofit/>
          </a:bodyPr>
          <a:lstStyle/>
          <a:p>
            <a:r>
              <a:rPr lang="ru-RU" sz="2800" dirty="0" smtClean="0">
                <a:solidFill>
                  <a:srgbClr val="000000"/>
                </a:solidFill>
                <a:latin typeface="Times New Roman" panose="02020603050405020304" pitchFamily="18" charset="0"/>
                <a:ea typeface="+mn-ea"/>
                <a:cs typeface="+mn-cs"/>
              </a:rPr>
              <a:t>Федеральный перечень учебников</a:t>
            </a:r>
            <a:endParaRPr lang="ru-RU" sz="2800" dirty="0">
              <a:solidFill>
                <a:srgbClr val="000000"/>
              </a:solidFill>
              <a:latin typeface="Times New Roman" panose="02020603050405020304" pitchFamily="18" charset="0"/>
              <a:ea typeface="+mn-ea"/>
              <a:cs typeface="+mn-cs"/>
            </a:endParaRPr>
          </a:p>
        </p:txBody>
      </p:sp>
      <p:sp>
        <p:nvSpPr>
          <p:cNvPr id="3" name="Объект 2"/>
          <p:cNvSpPr>
            <a:spLocks noGrp="1"/>
          </p:cNvSpPr>
          <p:nvPr>
            <p:ph idx="1"/>
          </p:nvPr>
        </p:nvSpPr>
        <p:spPr>
          <a:xfrm>
            <a:off x="302840" y="836712"/>
            <a:ext cx="8517632" cy="5760640"/>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Приказ Министерства просвещения Российской Федерации от 21.09.2022 №858 «Об утверждении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и установления предельного срока использования исключенных учебников»</a:t>
            </a:r>
          </a:p>
          <a:p>
            <a:pPr marL="0" indent="0" algn="just">
              <a:buNone/>
            </a:pPr>
            <a:endParaRPr lang="ru-RU" sz="2400" dirty="0" smtClean="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Приказ </a:t>
            </a:r>
            <a:r>
              <a:rPr lang="ru-RU" sz="2400" dirty="0">
                <a:latin typeface="Times New Roman" panose="02020603050405020304" pitchFamily="18" charset="0"/>
                <a:cs typeface="Times New Roman" panose="02020603050405020304" pitchFamily="18" charset="0"/>
              </a:rPr>
              <a:t>Министерства просвещения Российской Федерации от </a:t>
            </a:r>
            <a:r>
              <a:rPr lang="ru-RU" sz="2400" dirty="0" smtClean="0">
                <a:latin typeface="Times New Roman" panose="02020603050405020304" pitchFamily="18" charset="0"/>
                <a:cs typeface="Times New Roman" panose="02020603050405020304" pitchFamily="18" charset="0"/>
              </a:rPr>
              <a:t>21.07.2023 №556 «О внесении изменений в приложения №1 и №2 к приказу </a:t>
            </a:r>
            <a:r>
              <a:rPr lang="ru-RU" sz="2400" dirty="0">
                <a:latin typeface="Times New Roman" panose="02020603050405020304" pitchFamily="18" charset="0"/>
                <a:cs typeface="Times New Roman" panose="02020603050405020304" pitchFamily="18" charset="0"/>
              </a:rPr>
              <a:t>Министерства просвещения Российской Федерации от 21.09.2022 №</a:t>
            </a:r>
            <a:r>
              <a:rPr lang="ru-RU" sz="2400" dirty="0" smtClean="0">
                <a:latin typeface="Times New Roman" panose="02020603050405020304" pitchFamily="18" charset="0"/>
                <a:cs typeface="Times New Roman" panose="02020603050405020304" pitchFamily="18" charset="0"/>
              </a:rPr>
              <a:t>858»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3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Перечень </a:t>
            </a:r>
            <a:r>
              <a:rPr lang="ru-RU" dirty="0">
                <a:latin typeface="Times New Roman" panose="02020603050405020304" pitchFamily="18" charset="0"/>
                <a:cs typeface="Times New Roman" panose="02020603050405020304" pitchFamily="18" charset="0"/>
              </a:rPr>
              <a:t>средств обучения и воспитания</a:t>
            </a:r>
            <a:endParaRPr lang="ru-RU" dirty="0"/>
          </a:p>
        </p:txBody>
      </p:sp>
      <p:sp>
        <p:nvSpPr>
          <p:cNvPr id="4" name="Прямоугольник 3"/>
          <p:cNvSpPr/>
          <p:nvPr/>
        </p:nvSpPr>
        <p:spPr>
          <a:xfrm>
            <a:off x="395536" y="1628800"/>
            <a:ext cx="8363272" cy="2677656"/>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Приказ Министерства просвещения Российской Федерации от </a:t>
            </a:r>
            <a:r>
              <a:rPr lang="ru-RU" sz="2400" dirty="0" smtClean="0">
                <a:latin typeface="Times New Roman" panose="02020603050405020304" pitchFamily="18" charset="0"/>
                <a:cs typeface="Times New Roman" panose="02020603050405020304" pitchFamily="18" charset="0"/>
              </a:rPr>
              <a:t>06.09.2022 </a:t>
            </a:r>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804 </a:t>
            </a:r>
            <a:r>
              <a:rPr lang="ru-RU" sz="2400" dirty="0">
                <a:latin typeface="Times New Roman" panose="02020603050405020304" pitchFamily="18" charset="0"/>
                <a:cs typeface="Times New Roman" panose="02020603050405020304" pitchFamily="18" charset="0"/>
              </a:rPr>
              <a:t>«Об утверждении </a:t>
            </a:r>
            <a:r>
              <a:rPr lang="ru-RU" sz="2400" dirty="0" smtClean="0">
                <a:latin typeface="Times New Roman" panose="02020603050405020304" pitchFamily="18" charset="0"/>
                <a:cs typeface="Times New Roman" panose="02020603050405020304" pitchFamily="18" charset="0"/>
              </a:rPr>
              <a:t>перечня средств обучения и воспитания, соответствующих современным условиям обучения, необходимых при оснащении общеобразовательных организаций в целях реализации мероприятий государственной программы Российской Федерации «Развитие образования»…»</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1807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8424936" cy="4801314"/>
          </a:xfrm>
          <a:prstGeom prst="rect">
            <a:avLst/>
          </a:prstGeom>
        </p:spPr>
        <p:txBody>
          <a:bodyPr wrap="square">
            <a:spAutoFit/>
          </a:bodyPr>
          <a:lstStyle/>
          <a:p>
            <a:pPr indent="539750" algn="just"/>
            <a:r>
              <a:rPr lang="ru-RU" dirty="0">
                <a:solidFill>
                  <a:srgbClr val="000000"/>
                </a:solidFill>
                <a:latin typeface="Times New Roman" panose="02020603050405020304" pitchFamily="18" charset="0"/>
              </a:rPr>
              <a:t>В целях обеспечения </a:t>
            </a:r>
            <a:r>
              <a:rPr lang="ru-RU" dirty="0">
                <a:solidFill>
                  <a:srgbClr val="FF0000"/>
                </a:solidFill>
                <a:latin typeface="Times New Roman" panose="02020603050405020304" pitchFamily="18" charset="0"/>
              </a:rPr>
              <a:t>единства образовательного пространства </a:t>
            </a:r>
            <a:r>
              <a:rPr lang="ru-RU" dirty="0" smtClean="0">
                <a:solidFill>
                  <a:srgbClr val="000000"/>
                </a:solidFill>
                <a:latin typeface="Times New Roman" panose="02020603050405020304" pitchFamily="18" charset="0"/>
              </a:rPr>
              <a:t>Российской Федерации </a:t>
            </a:r>
            <a:r>
              <a:rPr lang="ru-RU" dirty="0">
                <a:solidFill>
                  <a:srgbClr val="000000"/>
                </a:solidFill>
                <a:latin typeface="Times New Roman" panose="02020603050405020304" pitchFamily="18" charset="0"/>
              </a:rPr>
              <a:t>утверждены федеральные образовательные </a:t>
            </a:r>
            <a:r>
              <a:rPr lang="ru-RU" dirty="0" smtClean="0">
                <a:solidFill>
                  <a:srgbClr val="000000"/>
                </a:solidFill>
                <a:latin typeface="Times New Roman" panose="02020603050405020304" pitchFamily="18" charset="0"/>
              </a:rPr>
              <a:t>программы </a:t>
            </a:r>
            <a:r>
              <a:rPr lang="ru-RU" dirty="0">
                <a:solidFill>
                  <a:srgbClr val="000000"/>
                </a:solidFill>
                <a:latin typeface="Times New Roman" panose="02020603050405020304" pitchFamily="18" charset="0"/>
              </a:rPr>
              <a:t>начального общего, основного общего и среднего общего образования </a:t>
            </a:r>
            <a:r>
              <a:rPr lang="ru-RU" dirty="0" smtClean="0">
                <a:solidFill>
                  <a:srgbClr val="000000"/>
                </a:solidFill>
                <a:latin typeface="Times New Roman" panose="02020603050405020304" pitchFamily="18" charset="0"/>
              </a:rPr>
              <a:t>(ФОП </a:t>
            </a:r>
            <a:r>
              <a:rPr lang="ru-RU" dirty="0">
                <a:solidFill>
                  <a:srgbClr val="000000"/>
                </a:solidFill>
                <a:latin typeface="Times New Roman" panose="02020603050405020304" pitchFamily="18" charset="0"/>
              </a:rPr>
              <a:t>НОО, ФОП ООО, ФОП СОО). </a:t>
            </a:r>
            <a:endParaRPr lang="ru-RU" dirty="0" smtClean="0">
              <a:solidFill>
                <a:srgbClr val="000000"/>
              </a:solidFill>
              <a:latin typeface="Times New Roman" panose="02020603050405020304" pitchFamily="18" charset="0"/>
            </a:endParaRPr>
          </a:p>
          <a:p>
            <a:pPr indent="539750" algn="just"/>
            <a:r>
              <a:rPr lang="ru-RU" dirty="0" smtClean="0">
                <a:solidFill>
                  <a:srgbClr val="000000"/>
                </a:solidFill>
                <a:latin typeface="Times New Roman" panose="02020603050405020304" pitchFamily="18" charset="0"/>
              </a:rPr>
              <a:t>Опубликован </a:t>
            </a:r>
            <a:r>
              <a:rPr lang="ru-RU" dirty="0" smtClean="0">
                <a:solidFill>
                  <a:srgbClr val="000000"/>
                </a:solidFill>
                <a:latin typeface="Times New Roman" panose="02020603050405020304" pitchFamily="18" charset="0"/>
              </a:rPr>
              <a:t>закон, который меняет концепцию разработки программ общего образования и издания учебников и пособий. </a:t>
            </a:r>
            <a:endParaRPr lang="ru-RU" dirty="0" smtClean="0">
              <a:solidFill>
                <a:srgbClr val="000000"/>
              </a:solidFill>
              <a:latin typeface="Times New Roman" panose="02020603050405020304" pitchFamily="18" charset="0"/>
            </a:endParaRPr>
          </a:p>
          <a:p>
            <a:pPr indent="539750" algn="just"/>
            <a:r>
              <a:rPr lang="ru-RU" dirty="0" smtClean="0">
                <a:solidFill>
                  <a:srgbClr val="000000"/>
                </a:solidFill>
                <a:latin typeface="Times New Roman" panose="02020603050405020304" pitchFamily="18" charset="0"/>
              </a:rPr>
              <a:t>Федеральным </a:t>
            </a:r>
            <a:r>
              <a:rPr lang="ru-RU" dirty="0" smtClean="0">
                <a:solidFill>
                  <a:srgbClr val="000000"/>
                </a:solidFill>
                <a:latin typeface="Times New Roman" panose="02020603050405020304" pitchFamily="18" charset="0"/>
              </a:rPr>
              <a:t>законом от 24.09.2022 г. №371-ФЗ «О внесении изменений в Федеральный закон «Об образовании в Российской Федерации» и ст. 1 Федерального закона «Об обязательных требованиях в Российской Федерации» (далее – Федеральный закон №371-ФЗ) введено понятие «федеральная основная общеобразовательная программа». Этим же документом введены единые для Российской Федерации федеральные основные общеобразовательные программы (далее – ФООП), которые разрабатываются и утверждаются </a:t>
            </a:r>
            <a:r>
              <a:rPr lang="ru-RU" dirty="0" err="1" smtClean="0">
                <a:solidFill>
                  <a:srgbClr val="000000"/>
                </a:solidFill>
                <a:latin typeface="Times New Roman" panose="02020603050405020304" pitchFamily="18" charset="0"/>
              </a:rPr>
              <a:t>Минпросвещения</a:t>
            </a:r>
            <a:r>
              <a:rPr lang="ru-RU" dirty="0" smtClean="0">
                <a:solidFill>
                  <a:srgbClr val="000000"/>
                </a:solidFill>
                <a:latin typeface="Times New Roman" panose="02020603050405020304" pitchFamily="18" charset="0"/>
              </a:rPr>
              <a:t> России. При этом согласно статьям 1, 2 Федерального закона №371-ФЗ термин «примерные программы» на уровне начального общего, основного общего и среднего общего образования исключен из Федерального закона №273-ФЗ. </a:t>
            </a:r>
            <a:endParaRPr lang="ru-RU" dirty="0" smtClean="0"/>
          </a:p>
          <a:p>
            <a:pPr algn="just"/>
            <a:endParaRPr lang="ru-RU" dirty="0"/>
          </a:p>
        </p:txBody>
      </p:sp>
      <p:pic>
        <p:nvPicPr>
          <p:cNvPr id="3" name="Рисунок 2"/>
          <p:cNvPicPr>
            <a:picLocks noChangeAspect="1"/>
          </p:cNvPicPr>
          <p:nvPr/>
        </p:nvPicPr>
        <p:blipFill rotWithShape="1">
          <a:blip r:embed="rId2" cstate="print"/>
          <a:srcRect l="24406" t="28283" r="10119" b="55731"/>
          <a:stretch/>
        </p:blipFill>
        <p:spPr>
          <a:xfrm>
            <a:off x="359532" y="5517232"/>
            <a:ext cx="8388932" cy="1152128"/>
          </a:xfrm>
          <a:prstGeom prst="rect">
            <a:avLst/>
          </a:prstGeom>
        </p:spPr>
      </p:pic>
    </p:spTree>
    <p:extLst>
      <p:ext uri="{BB962C8B-B14F-4D97-AF65-F5344CB8AC3E}">
        <p14:creationId xmlns:p14="http://schemas.microsoft.com/office/powerpoint/2010/main" xmlns="" val="285201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4070" t="13407" r="13392" b="20641"/>
          <a:stretch>
            <a:fillRect/>
          </a:stretch>
        </p:blipFill>
        <p:spPr bwMode="auto">
          <a:xfrm>
            <a:off x="179512" y="1412776"/>
            <a:ext cx="8379797" cy="4968552"/>
          </a:xfrm>
          <a:prstGeom prst="rect">
            <a:avLst/>
          </a:prstGeom>
          <a:noFill/>
          <a:ln w="9525">
            <a:noFill/>
            <a:miter lim="800000"/>
            <a:headEnd/>
            <a:tailEnd/>
          </a:ln>
        </p:spPr>
      </p:pic>
      <p:sp>
        <p:nvSpPr>
          <p:cNvPr id="5" name="Прямоугольник 4"/>
          <p:cNvSpPr/>
          <p:nvPr/>
        </p:nvSpPr>
        <p:spPr>
          <a:xfrm>
            <a:off x="683568" y="404664"/>
            <a:ext cx="8064896" cy="584775"/>
          </a:xfrm>
          <a:prstGeom prst="rect">
            <a:avLst/>
          </a:prstGeom>
        </p:spPr>
        <p:txBody>
          <a:bodyPr wrap="square">
            <a:spAutoFit/>
          </a:bodyPr>
          <a:lstStyle/>
          <a:p>
            <a:r>
              <a:rPr lang="ru-RU" sz="3200" u="sng" dirty="0" smtClean="0">
                <a:latin typeface="Times New Roman" pitchFamily="18" charset="0"/>
                <a:cs typeface="Times New Roman" pitchFamily="18" charset="0"/>
                <a:hlinkClick r:id="rId3"/>
              </a:rPr>
              <a:t>Федеральный закон от 24.09.2022 № 371-ФЗ</a:t>
            </a:r>
            <a:endParaRPr lang="ru-RU" sz="3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92896"/>
            <a:ext cx="8358100" cy="4578105"/>
          </a:xfrm>
        </p:spPr>
        <p:txBody>
          <a:bodyPr>
            <a:normAutofit fontScale="90000"/>
          </a:bodyPr>
          <a:lstStyle/>
          <a:p>
            <a:pPr algn="just"/>
            <a:r>
              <a:rPr lang="ru-RU" sz="2800" dirty="0" smtClean="0">
                <a:latin typeface="Times New Roman" pitchFamily="18" charset="0"/>
                <a:cs typeface="Times New Roman" pitchFamily="18" charset="0"/>
              </a:rPr>
              <a:t>Приказ </a:t>
            </a:r>
            <a:r>
              <a:rPr lang="ru-RU" sz="2800" dirty="0" err="1" smtClean="0">
                <a:latin typeface="Times New Roman" pitchFamily="18" charset="0"/>
                <a:cs typeface="Times New Roman" pitchFamily="18" charset="0"/>
              </a:rPr>
              <a:t>Минпросвещения</a:t>
            </a:r>
            <a:r>
              <a:rPr lang="ru-RU" sz="2800" dirty="0" smtClean="0">
                <a:latin typeface="Times New Roman" pitchFamily="18" charset="0"/>
                <a:cs typeface="Times New Roman" pitchFamily="18" charset="0"/>
              </a:rPr>
              <a:t> России от </a:t>
            </a:r>
            <a:r>
              <a:rPr lang="ru-RU" sz="2800" dirty="0">
                <a:latin typeface="Times New Roman" pitchFamily="18" charset="0"/>
                <a:cs typeface="Times New Roman" pitchFamily="18" charset="0"/>
              </a:rPr>
              <a:t>18.05.2023 N </a:t>
            </a:r>
            <a:r>
              <a:rPr lang="ru-RU" sz="2800" dirty="0" smtClean="0">
                <a:latin typeface="Times New Roman" pitchFamily="18" charset="0"/>
                <a:cs typeface="Times New Roman" pitchFamily="18" charset="0"/>
              </a:rPr>
              <a:t>372</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«Об утверждении федеральной образовательной программы начального общего образования»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Приказ </a:t>
            </a:r>
            <a:r>
              <a:rPr lang="ru-RU" sz="2800" dirty="0" err="1" smtClean="0">
                <a:latin typeface="Times New Roman" pitchFamily="18" charset="0"/>
                <a:cs typeface="Times New Roman" pitchFamily="18" charset="0"/>
              </a:rPr>
              <a:t>Минпросвещения</a:t>
            </a:r>
            <a:r>
              <a:rPr lang="ru-RU" sz="2800" dirty="0" smtClean="0">
                <a:latin typeface="Times New Roman" pitchFamily="18" charset="0"/>
                <a:cs typeface="Times New Roman" pitchFamily="18" charset="0"/>
              </a:rPr>
              <a:t> России от 18.05.2023 N 370</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«Об утверждении федеральной образовательной программы основного общего образования»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Приказ </a:t>
            </a:r>
            <a:r>
              <a:rPr lang="ru-RU" sz="2800" dirty="0" err="1" smtClean="0">
                <a:latin typeface="Times New Roman" pitchFamily="18" charset="0"/>
                <a:cs typeface="Times New Roman" pitchFamily="18" charset="0"/>
              </a:rPr>
              <a:t>Минпросвещения</a:t>
            </a:r>
            <a:r>
              <a:rPr lang="ru-RU" sz="2800" dirty="0" smtClean="0">
                <a:latin typeface="Times New Roman" pitchFamily="18" charset="0"/>
                <a:cs typeface="Times New Roman" pitchFamily="18" charset="0"/>
              </a:rPr>
              <a:t> России от </a:t>
            </a:r>
            <a:r>
              <a:rPr lang="ru-RU" sz="2800" dirty="0">
                <a:latin typeface="Times New Roman" pitchFamily="18" charset="0"/>
                <a:cs typeface="Times New Roman" pitchFamily="18" charset="0"/>
              </a:rPr>
              <a:t>18.05.2023 N </a:t>
            </a:r>
            <a:r>
              <a:rPr lang="ru-RU" sz="2800" dirty="0" smtClean="0">
                <a:latin typeface="Times New Roman" pitchFamily="18" charset="0"/>
                <a:cs typeface="Times New Roman" pitchFamily="18" charset="0"/>
              </a:rPr>
              <a:t>371</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«Об утверждении федеральной образовательной программы среднего общего образования» </a:t>
            </a:r>
            <a:br>
              <a:rPr lang="ru-RU" sz="2800" dirty="0" smtClean="0">
                <a:latin typeface="Times New Roman" pitchFamily="18" charset="0"/>
                <a:cs typeface="Times New Roman" pitchFamily="18" charset="0"/>
              </a:rPr>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endParaRPr lang="ru-RU" sz="2800" dirty="0"/>
          </a:p>
        </p:txBody>
      </p:sp>
      <p:sp>
        <p:nvSpPr>
          <p:cNvPr id="3" name="TextBox 2"/>
          <p:cNvSpPr txBox="1"/>
          <p:nvPr/>
        </p:nvSpPr>
        <p:spPr>
          <a:xfrm>
            <a:off x="395536" y="206206"/>
            <a:ext cx="820891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Федеральные основные образовательные программы</a:t>
            </a:r>
            <a:endParaRPr lang="ru-RU"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6876" t="14391" r="12285" b="19657"/>
          <a:stretch>
            <a:fillRect/>
          </a:stretch>
        </p:blipFill>
        <p:spPr bwMode="auto">
          <a:xfrm>
            <a:off x="251520" y="332656"/>
            <a:ext cx="8640960" cy="452300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424936" cy="5601533"/>
          </a:xfrm>
          <a:prstGeom prst="rect">
            <a:avLst/>
          </a:prstGeom>
        </p:spPr>
        <p:txBody>
          <a:bodyPr wrap="square">
            <a:spAutoFit/>
          </a:bodyPr>
          <a:lstStyle/>
          <a:p>
            <a:pPr indent="449263" algn="just"/>
            <a:r>
              <a:rPr lang="ru-RU" sz="2000" dirty="0">
                <a:solidFill>
                  <a:srgbClr val="000000"/>
                </a:solidFill>
                <a:latin typeface="Times New Roman" panose="02020603050405020304" pitchFamily="18" charset="0"/>
              </a:rPr>
              <a:t>Перейти на ФООП необходимо с 01.09.2023 г. (Федеральный закон от 24.09.2022 г. №371-ФЗ). До этого предстоит привести в соответствие с </a:t>
            </a:r>
            <a:r>
              <a:rPr lang="ru-RU" sz="2000" dirty="0" smtClean="0">
                <a:solidFill>
                  <a:srgbClr val="000000"/>
                </a:solidFill>
                <a:latin typeface="Times New Roman" panose="02020603050405020304" pitchFamily="18" charset="0"/>
              </a:rPr>
              <a:t>ФООП </a:t>
            </a:r>
            <a:r>
              <a:rPr lang="ru-RU" sz="2000" dirty="0">
                <a:solidFill>
                  <a:srgbClr val="000000"/>
                </a:solidFill>
                <a:latin typeface="Times New Roman" panose="02020603050405020304" pitchFamily="18" charset="0"/>
              </a:rPr>
              <a:t>все образовательные программы; включить в ООП всех уровней </a:t>
            </a:r>
            <a:r>
              <a:rPr lang="ru-RU" sz="2000" dirty="0" smtClean="0">
                <a:solidFill>
                  <a:srgbClr val="000000"/>
                </a:solidFill>
                <a:latin typeface="Times New Roman" panose="02020603050405020304" pitchFamily="18" charset="0"/>
              </a:rPr>
              <a:t>образования </a:t>
            </a:r>
            <a:r>
              <a:rPr lang="ru-RU" sz="2000" dirty="0">
                <a:solidFill>
                  <a:srgbClr val="000000"/>
                </a:solidFill>
                <a:latin typeface="Times New Roman" panose="02020603050405020304" pitchFamily="18" charset="0"/>
              </a:rPr>
              <a:t>обязательную учебно-методическую документацию: </a:t>
            </a:r>
            <a:endParaRPr lang="ru-RU" sz="2000" dirty="0" smtClean="0">
              <a:solidFill>
                <a:srgbClr val="000000"/>
              </a:solidFill>
              <a:latin typeface="Times New Roman" panose="02020603050405020304" pitchFamily="18" charset="0"/>
            </a:endParaRPr>
          </a:p>
          <a:p>
            <a:pPr indent="449263" algn="just">
              <a:buFont typeface="Arial" panose="020B0604020202020204" pitchFamily="34" charset="0"/>
              <a:buChar char="•"/>
            </a:pPr>
            <a:r>
              <a:rPr lang="ru-RU" sz="2000" dirty="0" smtClean="0">
                <a:solidFill>
                  <a:srgbClr val="000000"/>
                </a:solidFill>
                <a:latin typeface="Times New Roman" panose="02020603050405020304" pitchFamily="18" charset="0"/>
              </a:rPr>
              <a:t>федеральные </a:t>
            </a:r>
            <a:r>
              <a:rPr lang="ru-RU" sz="2000" dirty="0">
                <a:solidFill>
                  <a:srgbClr val="000000"/>
                </a:solidFill>
                <a:latin typeface="Times New Roman" panose="02020603050405020304" pitchFamily="18" charset="0"/>
              </a:rPr>
              <a:t>учебные планы; </a:t>
            </a:r>
          </a:p>
          <a:p>
            <a:pPr indent="449263" algn="just">
              <a:buFont typeface="Arial" panose="020B0604020202020204" pitchFamily="34" charset="0"/>
              <a:buChar char="•"/>
            </a:pPr>
            <a:r>
              <a:rPr lang="ru-RU" sz="2000" dirty="0" smtClean="0">
                <a:solidFill>
                  <a:srgbClr val="000000"/>
                </a:solidFill>
                <a:latin typeface="Times New Roman" panose="02020603050405020304" pitchFamily="18" charset="0"/>
              </a:rPr>
              <a:t>федеральный </a:t>
            </a:r>
            <a:r>
              <a:rPr lang="ru-RU" sz="2000" dirty="0">
                <a:solidFill>
                  <a:srgbClr val="000000"/>
                </a:solidFill>
                <a:latin typeface="Times New Roman" panose="02020603050405020304" pitchFamily="18" charset="0"/>
              </a:rPr>
              <a:t>план внеурочной деятельности; </a:t>
            </a:r>
          </a:p>
          <a:p>
            <a:pPr indent="449263" algn="just">
              <a:buFont typeface="Arial" panose="020B0604020202020204" pitchFamily="34" charset="0"/>
              <a:buChar char="•"/>
            </a:pPr>
            <a:r>
              <a:rPr lang="ru-RU" sz="2000" dirty="0" smtClean="0">
                <a:solidFill>
                  <a:srgbClr val="000000"/>
                </a:solidFill>
                <a:latin typeface="Times New Roman" panose="02020603050405020304" pitchFamily="18" charset="0"/>
              </a:rPr>
              <a:t>федеральный </a:t>
            </a:r>
            <a:r>
              <a:rPr lang="ru-RU" sz="2000" dirty="0">
                <a:solidFill>
                  <a:srgbClr val="000000"/>
                </a:solidFill>
                <a:latin typeface="Times New Roman" panose="02020603050405020304" pitchFamily="18" charset="0"/>
              </a:rPr>
              <a:t>календарный учебный график; </a:t>
            </a:r>
          </a:p>
          <a:p>
            <a:pPr indent="449263" algn="just">
              <a:buFont typeface="Arial" panose="020B0604020202020204" pitchFamily="34" charset="0"/>
              <a:buChar char="•"/>
            </a:pPr>
            <a:r>
              <a:rPr lang="ru-RU" sz="2000" dirty="0" smtClean="0">
                <a:solidFill>
                  <a:srgbClr val="000000"/>
                </a:solidFill>
                <a:latin typeface="Times New Roman" panose="02020603050405020304" pitchFamily="18" charset="0"/>
              </a:rPr>
              <a:t>федеральный </a:t>
            </a:r>
            <a:r>
              <a:rPr lang="ru-RU" sz="2000" dirty="0">
                <a:solidFill>
                  <a:srgbClr val="000000"/>
                </a:solidFill>
                <a:latin typeface="Times New Roman" panose="02020603050405020304" pitchFamily="18" charset="0"/>
              </a:rPr>
              <a:t>календарный план воспитательной работы; </a:t>
            </a:r>
          </a:p>
          <a:p>
            <a:pPr indent="449263" algn="just">
              <a:buFont typeface="Arial" panose="020B0604020202020204" pitchFamily="34" charset="0"/>
              <a:buChar char="•"/>
            </a:pPr>
            <a:r>
              <a:rPr lang="ru-RU" sz="2000" dirty="0" smtClean="0">
                <a:solidFill>
                  <a:srgbClr val="000000"/>
                </a:solidFill>
                <a:latin typeface="Times New Roman" panose="02020603050405020304" pitchFamily="18" charset="0"/>
              </a:rPr>
              <a:t>федеральную </a:t>
            </a:r>
            <a:r>
              <a:rPr lang="ru-RU" sz="2000" dirty="0">
                <a:solidFill>
                  <a:srgbClr val="000000"/>
                </a:solidFill>
                <a:latin typeface="Times New Roman" panose="02020603050405020304" pitchFamily="18" charset="0"/>
              </a:rPr>
              <a:t>рабочую программу воспитания; </a:t>
            </a:r>
          </a:p>
          <a:p>
            <a:pPr indent="449263" algn="just">
              <a:buFont typeface="Arial" panose="020B0604020202020204" pitchFamily="34" charset="0"/>
              <a:buChar char="•"/>
            </a:pPr>
            <a:r>
              <a:rPr lang="ru-RU" sz="2000" dirty="0" smtClean="0">
                <a:solidFill>
                  <a:srgbClr val="000000"/>
                </a:solidFill>
                <a:latin typeface="Times New Roman" panose="02020603050405020304" pitchFamily="18" charset="0"/>
              </a:rPr>
              <a:t>федеральные </a:t>
            </a:r>
            <a:r>
              <a:rPr lang="ru-RU" sz="2000" dirty="0">
                <a:solidFill>
                  <a:srgbClr val="000000"/>
                </a:solidFill>
                <a:latin typeface="Times New Roman" panose="02020603050405020304" pitchFamily="18" charset="0"/>
              </a:rPr>
              <a:t>рабочие программы учебных предметов. </a:t>
            </a:r>
            <a:endParaRPr lang="ru-RU" sz="2000" dirty="0" smtClean="0">
              <a:solidFill>
                <a:srgbClr val="000000"/>
              </a:solidFill>
              <a:latin typeface="Times New Roman" panose="02020603050405020304" pitchFamily="18" charset="0"/>
            </a:endParaRPr>
          </a:p>
          <a:p>
            <a:pPr indent="449263" algn="just"/>
            <a:endParaRPr lang="ru-RU" sz="2000" dirty="0" smtClean="0">
              <a:solidFill>
                <a:srgbClr val="000000"/>
              </a:solidFill>
              <a:latin typeface="Times New Roman" panose="02020603050405020304" pitchFamily="18" charset="0"/>
            </a:endParaRPr>
          </a:p>
          <a:p>
            <a:pPr indent="449263" algn="just"/>
            <a:r>
              <a:rPr lang="ru-RU" sz="2000" dirty="0" smtClean="0">
                <a:solidFill>
                  <a:srgbClr val="000000"/>
                </a:solidFill>
                <a:latin typeface="Times New Roman" panose="02020603050405020304" pitchFamily="18" charset="0"/>
              </a:rPr>
              <a:t>В </a:t>
            </a:r>
            <a:r>
              <a:rPr lang="ru-RU" sz="2000" dirty="0" smtClean="0">
                <a:solidFill>
                  <a:srgbClr val="000000"/>
                </a:solidFill>
                <a:latin typeface="Times New Roman" panose="02020603050405020304" pitchFamily="18" charset="0"/>
              </a:rPr>
              <a:t>соответствии с п. </a:t>
            </a:r>
            <a:r>
              <a:rPr lang="ru-RU" sz="2000" dirty="0" smtClean="0">
                <a:solidFill>
                  <a:srgbClr val="000000"/>
                </a:solidFill>
                <a:latin typeface="Times New Roman" panose="02020603050405020304" pitchFamily="18" charset="0"/>
              </a:rPr>
              <a:t>131.20 ФОП СОО образовательная организация до 1 сентября 2025 г. может реализовывать учебный план соответствующего профиля обучения для обучающихся, принятых на обучение на уровень среднего общего образования в соответствии с ФГОС СОО. Следовательно, в 2023-2024 учебном году только 11 классы могут доучиваться по старому учебному плану  </a:t>
            </a:r>
          </a:p>
          <a:p>
            <a:pPr marL="285750" indent="-285750"/>
            <a:endParaRPr lang="ru-RU"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50382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404664"/>
            <a:ext cx="7560840" cy="587853"/>
          </a:xfrm>
          <a:prstGeom prst="rect">
            <a:avLst/>
          </a:prstGeom>
        </p:spPr>
        <p:txBody>
          <a:bodyPr wrap="square">
            <a:spAutoFit/>
          </a:bodyPr>
          <a:lstStyle/>
          <a:p>
            <a:pPr>
              <a:lnSpc>
                <a:spcPct val="115000"/>
              </a:lnSpc>
            </a:pPr>
            <a:r>
              <a:rPr lang="ru-RU" sz="2800" b="1" dirty="0">
                <a:latin typeface="Times New Roman" panose="02020603050405020304" pitchFamily="18" charset="0"/>
                <a:ea typeface="Times New Roman" panose="02020603050405020304" pitchFamily="18" charset="0"/>
              </a:rPr>
              <a:t>Какие локальные акты надо </a:t>
            </a:r>
            <a:r>
              <a:rPr lang="ru-RU" sz="2800" b="1" dirty="0" smtClean="0">
                <a:latin typeface="Times New Roman" panose="02020603050405020304" pitchFamily="18" charset="0"/>
                <a:ea typeface="Times New Roman" panose="02020603050405020304" pitchFamily="18" charset="0"/>
              </a:rPr>
              <a:t>обновить?</a:t>
            </a:r>
            <a:endParaRPr lang="ru-RU" sz="2800" b="1" dirty="0">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505505" y="1268760"/>
            <a:ext cx="8136904" cy="3046988"/>
          </a:xfrm>
          <a:prstGeom prst="rect">
            <a:avLst/>
          </a:prstGeom>
        </p:spPr>
        <p:txBody>
          <a:bodyPr wrap="square">
            <a:spAutoFit/>
          </a:bodyPr>
          <a:lstStyle/>
          <a:p>
            <a:pPr algn="just"/>
            <a:r>
              <a:rPr lang="ru-RU" sz="2400" dirty="0" smtClean="0">
                <a:latin typeface="Times New Roman" panose="02020603050405020304" pitchFamily="18" charset="0"/>
                <a:ea typeface="Times New Roman" panose="02020603050405020304" pitchFamily="18" charset="0"/>
              </a:rPr>
              <a:t>Положение </a:t>
            </a:r>
            <a:r>
              <a:rPr lang="ru-RU" sz="2400" dirty="0">
                <a:latin typeface="Times New Roman" panose="02020603050405020304" pitchFamily="18" charset="0"/>
                <a:ea typeface="Times New Roman" panose="02020603050405020304" pitchFamily="18" charset="0"/>
              </a:rPr>
              <a:t>о рабочей </a:t>
            </a:r>
            <a:r>
              <a:rPr lang="ru-RU" sz="2400" dirty="0" smtClean="0">
                <a:latin typeface="Times New Roman" panose="02020603050405020304" pitchFamily="18" charset="0"/>
                <a:ea typeface="Times New Roman" panose="02020603050405020304" pitchFamily="18" charset="0"/>
              </a:rPr>
              <a:t>программе</a:t>
            </a:r>
          </a:p>
          <a:p>
            <a:r>
              <a:rPr lang="ru-RU" sz="2400" dirty="0" smtClean="0">
                <a:latin typeface="Times New Roman" panose="02020603050405020304" pitchFamily="18" charset="0"/>
                <a:ea typeface="Times New Roman" panose="02020603050405020304" pitchFamily="18" charset="0"/>
              </a:rPr>
              <a:t>Положение </a:t>
            </a:r>
            <a:r>
              <a:rPr lang="ru-RU" sz="2000" dirty="0">
                <a:latin typeface="Times New Roman" panose="02020603050405020304" pitchFamily="18" charset="0"/>
                <a:ea typeface="Times New Roman" panose="02020603050405020304" pitchFamily="18" charset="0"/>
              </a:rPr>
              <a:t>о текущем контроле и промежуточной </a:t>
            </a:r>
            <a:r>
              <a:rPr lang="ru-RU" sz="2000" dirty="0" smtClean="0">
                <a:latin typeface="Times New Roman" panose="02020603050405020304" pitchFamily="18" charset="0"/>
                <a:ea typeface="Times New Roman" panose="02020603050405020304" pitchFamily="18" charset="0"/>
              </a:rPr>
              <a:t>аттестации</a:t>
            </a:r>
            <a:endParaRPr lang="ru-RU" sz="2400" dirty="0" smtClean="0">
              <a:latin typeface="Times New Roman" panose="02020603050405020304" pitchFamily="18" charset="0"/>
              <a:ea typeface="Times New Roman" panose="02020603050405020304" pitchFamily="18" charset="0"/>
            </a:endParaRPr>
          </a:p>
          <a:p>
            <a:r>
              <a:rPr lang="ru-RU" sz="2400" dirty="0" smtClean="0">
                <a:latin typeface="Times New Roman" panose="02020603050405020304" pitchFamily="18" charset="0"/>
                <a:ea typeface="Times New Roman" panose="02020603050405020304" pitchFamily="18" charset="0"/>
              </a:rPr>
              <a:t>Порядок </a:t>
            </a:r>
            <a:r>
              <a:rPr lang="ru-RU" sz="2400" dirty="0">
                <a:latin typeface="Times New Roman" panose="02020603050405020304" pitchFamily="18" charset="0"/>
                <a:ea typeface="Times New Roman" panose="02020603050405020304" pitchFamily="18" charset="0"/>
              </a:rPr>
              <a:t>обучения по </a:t>
            </a:r>
            <a:r>
              <a:rPr lang="ru-RU" sz="2400" dirty="0" smtClean="0">
                <a:latin typeface="Times New Roman" panose="02020603050405020304" pitchFamily="18" charset="0"/>
                <a:ea typeface="Times New Roman" panose="02020603050405020304" pitchFamily="18" charset="0"/>
              </a:rPr>
              <a:t>ИУП</a:t>
            </a:r>
          </a:p>
          <a:p>
            <a:r>
              <a:rPr lang="ru-RU" sz="2400" dirty="0" smtClean="0">
                <a:latin typeface="Times New Roman" panose="02020603050405020304" pitchFamily="18" charset="0"/>
                <a:ea typeface="Times New Roman" panose="02020603050405020304" pitchFamily="18" charset="0"/>
              </a:rPr>
              <a:t>Положение </a:t>
            </a:r>
            <a:r>
              <a:rPr lang="ru-RU" sz="2400" dirty="0">
                <a:latin typeface="Times New Roman" panose="02020603050405020304" pitchFamily="18" charset="0"/>
                <a:ea typeface="Times New Roman" panose="02020603050405020304" pitchFamily="18" charset="0"/>
              </a:rPr>
              <a:t>о языке </a:t>
            </a:r>
            <a:r>
              <a:rPr lang="ru-RU" sz="2400" dirty="0" smtClean="0">
                <a:latin typeface="Times New Roman" panose="02020603050405020304" pitchFamily="18" charset="0"/>
                <a:ea typeface="Times New Roman" panose="02020603050405020304" pitchFamily="18" charset="0"/>
              </a:rPr>
              <a:t>образования</a:t>
            </a:r>
          </a:p>
          <a:p>
            <a:r>
              <a:rPr lang="ru-RU" sz="2400" dirty="0" smtClean="0">
                <a:latin typeface="Times New Roman" panose="02020603050405020304" pitchFamily="18" charset="0"/>
                <a:ea typeface="Times New Roman" panose="02020603050405020304" pitchFamily="18" charset="0"/>
              </a:rPr>
              <a:t>Положение </a:t>
            </a:r>
            <a:r>
              <a:rPr lang="ru-RU" sz="2400" dirty="0">
                <a:latin typeface="Times New Roman" panose="02020603050405020304" pitchFamily="18" charset="0"/>
                <a:ea typeface="Times New Roman" panose="02020603050405020304" pitchFamily="18" charset="0"/>
              </a:rPr>
              <a:t>о </a:t>
            </a:r>
            <a:r>
              <a:rPr lang="ru-RU" sz="2400" dirty="0" smtClean="0">
                <a:latin typeface="Times New Roman" panose="02020603050405020304" pitchFamily="18" charset="0"/>
                <a:ea typeface="Times New Roman" panose="02020603050405020304" pitchFamily="18" charset="0"/>
              </a:rPr>
              <a:t>внеурочной деятельности</a:t>
            </a:r>
          </a:p>
          <a:p>
            <a:r>
              <a:rPr lang="ru-RU" sz="2400" dirty="0" smtClean="0">
                <a:latin typeface="Times New Roman" panose="02020603050405020304" pitchFamily="18" charset="0"/>
                <a:ea typeface="Times New Roman" panose="02020603050405020304" pitchFamily="18" charset="0"/>
              </a:rPr>
              <a:t>Положение </a:t>
            </a:r>
            <a:r>
              <a:rPr lang="ru-RU" sz="2000" dirty="0">
                <a:latin typeface="Times New Roman" panose="02020603050405020304" pitchFamily="18" charset="0"/>
                <a:ea typeface="Times New Roman" panose="02020603050405020304" pitchFamily="18" charset="0"/>
              </a:rPr>
              <a:t>о проектной </a:t>
            </a:r>
            <a:r>
              <a:rPr lang="ru-RU" sz="2000" dirty="0" smtClean="0">
                <a:latin typeface="Times New Roman" panose="02020603050405020304" pitchFamily="18" charset="0"/>
                <a:ea typeface="Times New Roman" panose="02020603050405020304" pitchFamily="18" charset="0"/>
              </a:rPr>
              <a:t>и учебно-исследовательской деятельности</a:t>
            </a:r>
            <a:endParaRPr lang="ru-RU" sz="2400" dirty="0" smtClean="0">
              <a:latin typeface="Times New Roman" panose="02020603050405020304" pitchFamily="18" charset="0"/>
              <a:ea typeface="Times New Roman" panose="02020603050405020304" pitchFamily="18" charset="0"/>
            </a:endParaRPr>
          </a:p>
          <a:p>
            <a:r>
              <a:rPr lang="ru-RU" sz="2400" dirty="0" smtClean="0">
                <a:latin typeface="Times New Roman" panose="02020603050405020304" pitchFamily="18" charset="0"/>
              </a:rPr>
              <a:t>Положение о системе оценивания</a:t>
            </a:r>
          </a:p>
          <a:p>
            <a:endParaRPr lang="ru-RU" sz="2400" dirty="0"/>
          </a:p>
        </p:txBody>
      </p:sp>
    </p:spTree>
    <p:extLst>
      <p:ext uri="{BB962C8B-B14F-4D97-AF65-F5344CB8AC3E}">
        <p14:creationId xmlns:p14="http://schemas.microsoft.com/office/powerpoint/2010/main" xmlns="" val="394571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srcRect l="32443" t="25592" r="11304" b="24882"/>
          <a:stretch/>
        </p:blipFill>
        <p:spPr>
          <a:xfrm>
            <a:off x="323528" y="2659997"/>
            <a:ext cx="8476737" cy="4198003"/>
          </a:xfrm>
          <a:prstGeom prst="rect">
            <a:avLst/>
          </a:prstGeom>
        </p:spPr>
      </p:pic>
      <p:sp>
        <p:nvSpPr>
          <p:cNvPr id="3" name="Прямоугольник 2"/>
          <p:cNvSpPr/>
          <p:nvPr/>
        </p:nvSpPr>
        <p:spPr>
          <a:xfrm>
            <a:off x="2123728" y="260648"/>
            <a:ext cx="49685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dirty="0" smtClean="0">
                <a:solidFill>
                  <a:srgbClr val="000000"/>
                </a:solidFill>
                <a:latin typeface="Times New Roman" panose="02020603050405020304" pitchFamily="18" charset="0"/>
              </a:rPr>
              <a:t>Федеральный учебный план</a:t>
            </a:r>
            <a:endParaRPr lang="ru-RU" sz="2800" dirty="0"/>
          </a:p>
        </p:txBody>
      </p:sp>
      <p:sp>
        <p:nvSpPr>
          <p:cNvPr id="5" name="Прямоугольник 4"/>
          <p:cNvSpPr/>
          <p:nvPr/>
        </p:nvSpPr>
        <p:spPr>
          <a:xfrm>
            <a:off x="323528" y="908720"/>
            <a:ext cx="8496944" cy="1631216"/>
          </a:xfrm>
          <a:prstGeom prst="rect">
            <a:avLst/>
          </a:prstGeom>
        </p:spPr>
        <p:txBody>
          <a:bodyPr wrap="square">
            <a:spAutoFit/>
          </a:bodyPr>
          <a:lstStyle/>
          <a:p>
            <a:pPr algn="just"/>
            <a:r>
              <a:rPr lang="ru-RU" sz="2000" dirty="0">
                <a:solidFill>
                  <a:srgbClr val="000000"/>
                </a:solidFill>
                <a:latin typeface="Times New Roman" pitchFamily="18" charset="0"/>
                <a:cs typeface="Times New Roman" pitchFamily="18" charset="0"/>
              </a:rPr>
              <a:t>Федеральный учебный </a:t>
            </a:r>
            <a:r>
              <a:rPr lang="ru-RU" sz="2000" dirty="0" smtClean="0">
                <a:solidFill>
                  <a:srgbClr val="000000"/>
                </a:solidFill>
                <a:latin typeface="Times New Roman" pitchFamily="18" charset="0"/>
                <a:cs typeface="Times New Roman" pitchFamily="18" charset="0"/>
              </a:rPr>
              <a:t>план фиксирует </a:t>
            </a:r>
            <a:r>
              <a:rPr lang="ru-RU" sz="2000" dirty="0">
                <a:solidFill>
                  <a:srgbClr val="000000"/>
                </a:solidFill>
                <a:latin typeface="Times New Roman" pitchFamily="18" charset="0"/>
                <a:cs typeface="Times New Roman" pitchFamily="18" charset="0"/>
              </a:rPr>
              <a:t>максимальный объем учебной нагрузки обучающихся</a:t>
            </a:r>
            <a:r>
              <a:rPr lang="ru-RU" sz="2000" dirty="0" smtClean="0">
                <a:solidFill>
                  <a:srgbClr val="000000"/>
                </a:solidFill>
                <a:latin typeface="Times New Roman" pitchFamily="18" charset="0"/>
                <a:cs typeface="Times New Roman" pitchFamily="18" charset="0"/>
              </a:rPr>
              <a:t>; определяет </a:t>
            </a:r>
            <a:r>
              <a:rPr lang="ru-RU" sz="2000" dirty="0">
                <a:solidFill>
                  <a:srgbClr val="000000"/>
                </a:solidFill>
                <a:latin typeface="Times New Roman" pitchFamily="18" charset="0"/>
                <a:cs typeface="Times New Roman" pitchFamily="18" charset="0"/>
              </a:rPr>
              <a:t>(регламентирует) перечень учебных предметов, курсов и время, отводимое на их освоение и организацию</a:t>
            </a:r>
            <a:r>
              <a:rPr lang="ru-RU" sz="2000" dirty="0" smtClean="0">
                <a:solidFill>
                  <a:srgbClr val="000000"/>
                </a:solidFill>
                <a:latin typeface="Times New Roman" pitchFamily="18" charset="0"/>
                <a:cs typeface="Times New Roman" pitchFamily="18" charset="0"/>
              </a:rPr>
              <a:t>; распределяет </a:t>
            </a:r>
            <a:r>
              <a:rPr lang="ru-RU" sz="2000" dirty="0">
                <a:solidFill>
                  <a:srgbClr val="000000"/>
                </a:solidFill>
                <a:latin typeface="Times New Roman" pitchFamily="18" charset="0"/>
                <a:cs typeface="Times New Roman" pitchFamily="18" charset="0"/>
              </a:rPr>
              <a:t>учебные предметы, курсы, модули по классам и учебным годам.</a:t>
            </a:r>
            <a:endParaRPr lang="ru-RU" sz="20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3465470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1136</Words>
  <Application>Microsoft Office PowerPoint</Application>
  <PresentationFormat>Экран (4:3)</PresentationFormat>
  <Paragraphs>90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Приказ Минпросвещения России от 18.05.2023 N 372 «Об утверждении федеральной образовательной программы начального общего образования»  Приказ Минпросвещения России от 18.05.2023 N 370 «Об утверждении федеральной образовательной программы основного общего образования»   Приказ Минпросвещения России от 18.05.2023 N 371 «Об утверждении федеральной образовательной программы среднего общего образования»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Федеральный перечень учебников</vt:lpstr>
      <vt:lpstr>Перечень средств обучения и воспитания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51</cp:revision>
  <dcterms:created xsi:type="dcterms:W3CDTF">2023-03-30T20:41:13Z</dcterms:created>
  <dcterms:modified xsi:type="dcterms:W3CDTF">2023-08-23T20:11:08Z</dcterms:modified>
</cp:coreProperties>
</file>