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573" r:id="rId2"/>
    <p:sldId id="574" r:id="rId3"/>
    <p:sldId id="576" r:id="rId4"/>
    <p:sldId id="577" r:id="rId5"/>
    <p:sldId id="578" r:id="rId6"/>
    <p:sldId id="579" r:id="rId7"/>
    <p:sldId id="580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ladimIR" initials="V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DBD"/>
    <a:srgbClr val="FF5D5D"/>
    <a:srgbClr val="FF6600"/>
    <a:srgbClr val="FF8989"/>
    <a:srgbClr val="99FF33"/>
    <a:srgbClr val="66FF33"/>
    <a:srgbClr val="42E652"/>
    <a:srgbClr val="FFCCFF"/>
    <a:srgbClr val="F1B9F5"/>
    <a:srgbClr val="66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F1AB2-1976-4502-BF36-3FF5EA218861}" styleName="Средний стиль 4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234" autoAdjust="0"/>
    <p:restoredTop sz="93091" autoAdjust="0"/>
  </p:normalViewPr>
  <p:slideViewPr>
    <p:cSldViewPr snapToGrid="0">
      <p:cViewPr varScale="1">
        <p:scale>
          <a:sx n="72" d="100"/>
          <a:sy n="72" d="100"/>
        </p:scale>
        <p:origin x="204" y="78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E5EAB-D5AF-4218-BFF3-9E08189BA4D4}" type="datetimeFigureOut">
              <a:rPr lang="ru-RU" smtClean="0"/>
              <a:pPr/>
              <a:t>06.07.2023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916AF-4E2C-42BB-BCE4-81C9B9628C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205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0D4071-8AA2-4697-8B46-3C63E059238A}" type="datetime1">
              <a:rPr lang="ru-RU" smtClean="0"/>
              <a:pPr/>
              <a:t>06.07.2023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157878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0B87AD-AC28-44D7-A12C-40B3B914E707}" type="datetime1">
              <a:rPr lang="ru-RU" smtClean="0"/>
              <a:pPr/>
              <a:t>06.07.2023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736010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61C526-2277-40D9-8C94-921A551D6D70}" type="datetime1">
              <a:rPr lang="ru-RU" smtClean="0"/>
              <a:pPr/>
              <a:t>06.07.2023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612651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31811A-BF47-471C-968C-65652690DB89}" type="datetime1">
              <a:rPr lang="ru-RU" smtClean="0"/>
              <a:pPr/>
              <a:t>06.07.2023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121163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DD73B-F8E6-4CA7-96C1-4C6BC34A241F}" type="datetime1">
              <a:rPr lang="ru-RU" smtClean="0"/>
              <a:pPr/>
              <a:t>06.07.2023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086986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8C09FC-AA07-4730-9AA0-499D1F5CA310}" type="datetime1">
              <a:rPr lang="ru-RU" smtClean="0"/>
              <a:pPr/>
              <a:t>06.07.2023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318935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5F22D8-E911-47A3-A1B8-7D3471BCD21E}" type="datetime1">
              <a:rPr lang="ru-RU" smtClean="0"/>
              <a:pPr/>
              <a:t>06.07.2023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842807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755780-AF76-4DB2-9375-F0D656F92FE5}" type="datetime1">
              <a:rPr lang="ru-RU" smtClean="0"/>
              <a:pPr/>
              <a:t>06.07.2023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276866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4EEFA-C9DD-45C2-A310-165B7AA1736D}" type="datetime1">
              <a:rPr lang="ru-RU" smtClean="0"/>
              <a:pPr/>
              <a:t>06.07.2023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623339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7E4D5-2AA0-4662-9BB7-23EA60D23CB4}" type="datetime1">
              <a:rPr lang="ru-RU" smtClean="0"/>
              <a:pPr/>
              <a:t>06.07.2023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154766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92B79C-EE21-45D7-8ECA-8F1C22DA3D17}" type="datetime1">
              <a:rPr lang="ru-RU" smtClean="0"/>
              <a:pPr/>
              <a:t>06.07.2023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538997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CDDF28-C1A0-46F6-97FF-BC10947F8877}" type="datetime1">
              <a:rPr lang="ru-RU" smtClean="0"/>
              <a:pPr/>
              <a:t>06.07.2023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025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765176" y="263677"/>
            <a:ext cx="1051560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sz="2400" b="1" i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1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. «Педагог-методист», «педагог-наставник»: </a:t>
            </a:r>
            <a:b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400" b="1" dirty="0" smtClean="0">
                <a:solidFill>
                  <a:srgbClr val="FF0000"/>
                </a:solidFill>
              </a:rPr>
              <a:t>основания для установления квалификационных категорий (показатели деятельности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818185" y="1426200"/>
            <a:ext cx="5157787" cy="541484"/>
          </a:xfrm>
        </p:spPr>
        <p:txBody>
          <a:bodyPr/>
          <a:lstStyle/>
          <a:p>
            <a:pPr algn="ctr"/>
            <a:r>
              <a:rPr lang="ru-RU" dirty="0" smtClean="0"/>
              <a:t>«Педагог-методист»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sz="half" idx="2"/>
          </p:nvPr>
        </p:nvSpPr>
        <p:spPr>
          <a:xfrm>
            <a:off x="722106" y="2095833"/>
            <a:ext cx="5157787" cy="411904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ru-RU" sz="1600" b="1" dirty="0" smtClean="0"/>
              <a:t>Пункт 50 Порядка аттестации</a:t>
            </a:r>
          </a:p>
          <a:p>
            <a:pPr indent="342900" algn="just">
              <a:spcAft>
                <a:spcPts val="0"/>
              </a:spcAft>
            </a:pP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Организации 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и активного участия в методической работе образовательной организации;</a:t>
            </a:r>
          </a:p>
          <a:p>
            <a:pPr indent="342900" algn="just">
              <a:spcAft>
                <a:spcPts val="0"/>
              </a:spcAft>
            </a:pP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руководства разработкой программно-методического сопровождения образовательного процесса, в том числе методического сопровождения реализации инновационных образовательных программ и проектов в образовательной организации;</a:t>
            </a:r>
          </a:p>
          <a:p>
            <a:pPr indent="342900" algn="just">
              <a:spcAft>
                <a:spcPts val="0"/>
              </a:spcAft>
            </a:pP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методической поддержки педагогических работников образовательной организации </a:t>
            </a: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/>
            </a:r>
            <a:b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ru-RU" sz="1600" dirty="0" smtClean="0">
                <a:latin typeface="Calibri" panose="020F0502020204030204" pitchFamily="34" charset="0"/>
                <a:ea typeface="Times New Roman" panose="02020603050405020304" pitchFamily="18" charset="0"/>
              </a:rPr>
              <a:t>при </a:t>
            </a: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подготовке к участию в профессиональных конкурсах;</a:t>
            </a:r>
          </a:p>
          <a:p>
            <a:pPr indent="342900" algn="just">
              <a:spcAft>
                <a:spcPts val="0"/>
              </a:spcAft>
            </a:pP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участия в методической поддержке (сопровождении) педагогических работников образовательной организации, направленной на их профессиональное развитие, преодоление профессиональных дефицитов;</a:t>
            </a:r>
          </a:p>
          <a:p>
            <a:pPr indent="342900" algn="just">
              <a:spcAft>
                <a:spcPts val="0"/>
              </a:spcAft>
            </a:pPr>
            <a:r>
              <a:rPr lang="ru-RU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передачи опыта по применению в образовательной организации авторских учебных и (или) учебно-методических разработок.</a:t>
            </a:r>
          </a:p>
          <a:p>
            <a:pPr marL="0" indent="0">
              <a:buNone/>
            </a:pPr>
            <a:endParaRPr lang="ru-RU" sz="1600" b="1" dirty="0"/>
          </a:p>
        </p:txBody>
      </p:sp>
      <p:sp>
        <p:nvSpPr>
          <p:cNvPr id="8" name="Текст 7"/>
          <p:cNvSpPr>
            <a:spLocks noGrp="1"/>
          </p:cNvSpPr>
          <p:nvPr>
            <p:ph type="body" sz="quarter" idx="3"/>
          </p:nvPr>
        </p:nvSpPr>
        <p:spPr>
          <a:xfrm>
            <a:off x="6091377" y="1329270"/>
            <a:ext cx="5183188" cy="572742"/>
          </a:xfrm>
        </p:spPr>
        <p:txBody>
          <a:bodyPr/>
          <a:lstStyle/>
          <a:p>
            <a:pPr algn="ctr"/>
            <a:r>
              <a:rPr lang="ru-RU" dirty="0" smtClean="0"/>
              <a:t>«Педагог-наставник»</a:t>
            </a:r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sz="quarter" idx="4"/>
          </p:nvPr>
        </p:nvSpPr>
        <p:spPr>
          <a:xfrm>
            <a:off x="6170612" y="1974936"/>
            <a:ext cx="5183188" cy="411904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1600" b="1" dirty="0" smtClean="0"/>
              <a:t>Пункт 51 Порядка</a:t>
            </a:r>
          </a:p>
          <a:p>
            <a:r>
              <a:rPr lang="ru-RU" sz="1600" dirty="0"/>
              <a:t>Р</a:t>
            </a:r>
            <a:r>
              <a:rPr lang="ru-RU" sz="1600" dirty="0" smtClean="0"/>
              <a:t>уководства </a:t>
            </a:r>
            <a:r>
              <a:rPr lang="ru-RU" sz="1600" dirty="0"/>
              <a:t>практической подготовкой студентов, обучающихся по образовательным программам среднего профессионального образования и (или) образовательным программам высшего образования;</a:t>
            </a:r>
          </a:p>
          <a:p>
            <a:r>
              <a:rPr lang="ru-RU" sz="1600" dirty="0"/>
              <a:t>наставничества в отношении педагогических работников образовательной организации, активного сопровождения их профессионального развития в образовательной организации;</a:t>
            </a:r>
          </a:p>
          <a:p>
            <a:r>
              <a:rPr lang="ru-RU" sz="1600" dirty="0"/>
              <a:t>содействия в подготовке педагогических работников, в том числе из числа молодых специалистов, к участию в конкурсах профессионального (педагогического) мастерства;</a:t>
            </a:r>
          </a:p>
          <a:p>
            <a:r>
              <a:rPr lang="ru-RU" sz="1600" dirty="0"/>
              <a:t>распространения авторских подходов и методических разработок в области наставнической деятельности в образовательной организации.</a:t>
            </a:r>
          </a:p>
          <a:p>
            <a:pPr marL="0" indent="0">
              <a:buNone/>
            </a:pPr>
            <a:endParaRPr lang="ru-RU" sz="1600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1</a:t>
            </a:fld>
            <a:endParaRPr lang="ru-RU"/>
          </a:p>
        </p:txBody>
      </p:sp>
      <p:pic>
        <p:nvPicPr>
          <p:cNvPr id="10" name="Picture 2" descr="d:\Users\snitko\Desktop\в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-14803"/>
            <a:ext cx="10354615" cy="759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/>
          <p:nvPr/>
        </p:nvSpPr>
        <p:spPr>
          <a:xfrm>
            <a:off x="0" y="250522"/>
            <a:ext cx="7366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Новые квалификационные категории</a:t>
            </a:r>
            <a:endParaRPr lang="ru-RU" sz="2000" b="1" dirty="0">
              <a:solidFill>
                <a:schemeClr val="bg1"/>
              </a:solidFill>
            </a:endParaRP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74889" y="46366"/>
            <a:ext cx="747352" cy="1376813"/>
          </a:xfrm>
          <a:prstGeom prst="rect">
            <a:avLst/>
          </a:prstGeom>
        </p:spPr>
      </p:pic>
      <p:pic>
        <p:nvPicPr>
          <p:cNvPr id="1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0555" y="6148179"/>
            <a:ext cx="220339" cy="573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5" name="TextBox 14"/>
          <p:cNvSpPr txBox="1"/>
          <p:nvPr/>
        </p:nvSpPr>
        <p:spPr>
          <a:xfrm>
            <a:off x="1150725" y="6121541"/>
            <a:ext cx="974450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FF0000"/>
                </a:solidFill>
              </a:rPr>
              <a:t>Показатели деятельности, указанные выше, не должны  входить в должностные обязанности педагога!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8566471"/>
      </p:ext>
    </p:extLst>
  </p:cSld>
  <p:clrMapOvr>
    <a:masterClrMapping/>
  </p:clrMapOvr>
  <p:transition spd="med">
    <p:pul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d:\Users\snitko\Desktop\ва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10354615" cy="759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250522"/>
            <a:ext cx="7366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>
                <a:solidFill>
                  <a:prstClr val="white"/>
                </a:solidFill>
              </a:rPr>
              <a:t>Новые квалификационные категории</a:t>
            </a:r>
            <a:endParaRPr lang="ru-RU" sz="2000" b="1" dirty="0">
              <a:solidFill>
                <a:prstClr val="white"/>
              </a:solidFill>
            </a:endParaRP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6185" y="7211306"/>
            <a:ext cx="169254" cy="440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77575" y="759855"/>
            <a:ext cx="10841917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000" b="1" i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2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. 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«Педагог-методист», «педагог-наставник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»: </a:t>
            </a:r>
            <a:b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ru-RU" sz="2200" b="1" dirty="0" smtClean="0">
                <a:solidFill>
                  <a:srgbClr val="FF0000"/>
                </a:solidFill>
              </a:rPr>
              <a:t>алгоритм прохождения аттестации в целях установления </a:t>
            </a:r>
            <a:br>
              <a:rPr lang="ru-RU" sz="2200" b="1" dirty="0" smtClean="0">
                <a:solidFill>
                  <a:srgbClr val="FF0000"/>
                </a:solidFill>
              </a:rPr>
            </a:br>
            <a:r>
              <a:rPr lang="ru-RU" sz="2200" b="1" dirty="0" smtClean="0">
                <a:solidFill>
                  <a:srgbClr val="FF0000"/>
                </a:solidFill>
              </a:rPr>
              <a:t>квалификационных категорий</a:t>
            </a:r>
            <a:endParaRPr lang="ru-RU" sz="2000" b="1" i="1" dirty="0" smtClean="0">
              <a:solidFill>
                <a:srgbClr val="FF0000"/>
              </a:solidFill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43132" y="2513376"/>
            <a:ext cx="4659782" cy="39624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8818488" y="4471201"/>
            <a:ext cx="3125070" cy="2386799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161618" y="5816596"/>
            <a:ext cx="70492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1</a:t>
            </a:r>
            <a:r>
              <a:rPr lang="ru-RU" sz="1400" dirty="0" smtClean="0"/>
              <a:t>. Высшая кв. категория, деятельность,  не входящая в должностные обязанности</a:t>
            </a:r>
            <a:endParaRPr lang="ru-RU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1546030" y="5270139"/>
            <a:ext cx="70492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2</a:t>
            </a:r>
            <a:r>
              <a:rPr lang="ru-RU" sz="1400" b="1" dirty="0" smtClean="0"/>
              <a:t>. </a:t>
            </a:r>
            <a:r>
              <a:rPr lang="ru-RU" sz="1400" dirty="0" smtClean="0"/>
              <a:t>Желание/инициатива педагога</a:t>
            </a:r>
            <a:endParaRPr lang="ru-RU" sz="1400" dirty="0"/>
          </a:p>
        </p:txBody>
      </p:sp>
      <p:sp>
        <p:nvSpPr>
          <p:cNvPr id="11" name="TextBox 10"/>
          <p:cNvSpPr txBox="1"/>
          <p:nvPr/>
        </p:nvSpPr>
        <p:spPr>
          <a:xfrm>
            <a:off x="3031339" y="3924355"/>
            <a:ext cx="88161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5</a:t>
            </a:r>
            <a:r>
              <a:rPr lang="ru-RU" sz="1400" dirty="0" smtClean="0"/>
              <a:t>. Рассмотрение документов, кандидатуры (соответствие установленным показателям) специалистами</a:t>
            </a:r>
            <a:endParaRPr lang="ru-RU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2173911" y="4861177"/>
            <a:ext cx="70492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3</a:t>
            </a:r>
            <a:r>
              <a:rPr lang="ru-RU" sz="1400" dirty="0" smtClean="0"/>
              <a:t>. Заседание педсовета, решение, согласованное с профкомом</a:t>
            </a:r>
            <a:endParaRPr lang="ru-RU" sz="1400" dirty="0"/>
          </a:p>
        </p:txBody>
      </p:sp>
      <p:sp>
        <p:nvSpPr>
          <p:cNvPr id="13" name="TextBox 12"/>
          <p:cNvSpPr txBox="1"/>
          <p:nvPr/>
        </p:nvSpPr>
        <p:spPr>
          <a:xfrm>
            <a:off x="2577271" y="4402071"/>
            <a:ext cx="83140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4. </a:t>
            </a:r>
            <a:r>
              <a:rPr lang="ru-RU" sz="1400" dirty="0" smtClean="0"/>
              <a:t>Ходатайство работодателя (согласование с профкомом), заявление педагога, дополнительные сведения (при необходимости) </a:t>
            </a:r>
            <a:endParaRPr lang="ru-RU" sz="1400" dirty="0"/>
          </a:p>
        </p:txBody>
      </p:sp>
      <p:sp>
        <p:nvSpPr>
          <p:cNvPr id="14" name="TextBox 13"/>
          <p:cNvSpPr txBox="1"/>
          <p:nvPr/>
        </p:nvSpPr>
        <p:spPr>
          <a:xfrm>
            <a:off x="3555490" y="3419063"/>
            <a:ext cx="70492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/>
              <a:t>6</a:t>
            </a:r>
            <a:r>
              <a:rPr lang="ru-RU" sz="1400" b="1" dirty="0" smtClean="0"/>
              <a:t>. </a:t>
            </a:r>
            <a:r>
              <a:rPr lang="ru-RU" sz="1400" dirty="0" smtClean="0"/>
              <a:t>Заседание аттестационной комиссии, решение, распорядительный акт</a:t>
            </a:r>
            <a:endParaRPr lang="ru-RU" sz="1400" dirty="0"/>
          </a:p>
        </p:txBody>
      </p:sp>
      <p:sp>
        <p:nvSpPr>
          <p:cNvPr id="15" name="TextBox 14"/>
          <p:cNvSpPr txBox="1"/>
          <p:nvPr/>
        </p:nvSpPr>
        <p:spPr>
          <a:xfrm>
            <a:off x="4036070" y="2938783"/>
            <a:ext cx="70492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/>
              <a:t>7. </a:t>
            </a:r>
            <a:r>
              <a:rPr lang="ru-RU" sz="1400" dirty="0" smtClean="0"/>
              <a:t>Запись в трудовой книжке, дифференцированная оплата труда, деятельность педагога</a:t>
            </a:r>
            <a:endParaRPr lang="ru-RU" sz="1400" dirty="0"/>
          </a:p>
        </p:txBody>
      </p:sp>
    </p:spTree>
    <p:extLst>
      <p:ext uri="{BB962C8B-B14F-4D97-AF65-F5344CB8AC3E}">
        <p14:creationId xmlns:p14="http://schemas.microsoft.com/office/powerpoint/2010/main" val="586304297"/>
      </p:ext>
    </p:extLst>
  </p:cSld>
  <p:clrMapOvr>
    <a:masterClrMapping/>
  </p:clrMapOvr>
  <p:transition spd="med">
    <p:pul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1093" y="77708"/>
            <a:ext cx="474943" cy="1145847"/>
          </a:xfrm>
          <a:prstGeom prst="rect">
            <a:avLst/>
          </a:prstGeom>
        </p:spPr>
      </p:pic>
      <p:pic>
        <p:nvPicPr>
          <p:cNvPr id="6" name="Picture 2" descr="d:\Users\snitko\Desktop\ва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0354615" cy="759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250522"/>
            <a:ext cx="7366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>
                <a:solidFill>
                  <a:prstClr val="white"/>
                </a:solidFill>
              </a:rPr>
              <a:t>Новые квалификационные категории</a:t>
            </a:r>
            <a:endParaRPr lang="ru-RU" sz="2000" b="1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7575" y="823932"/>
            <a:ext cx="113335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. «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П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едагог-методист», «педагог-наставник»: </a:t>
            </a:r>
            <a:r>
              <a:rPr lang="ru-RU" sz="2200" b="1" dirty="0" smtClean="0">
                <a:solidFill>
                  <a:srgbClr val="FF0000"/>
                </a:solidFill>
              </a:rPr>
              <a:t>документы</a:t>
            </a:r>
            <a:endParaRPr lang="ru-RU" sz="2000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85207559"/>
              </p:ext>
            </p:extLst>
          </p:nvPr>
        </p:nvGraphicFramePr>
        <p:xfrm>
          <a:off x="272098" y="1318895"/>
          <a:ext cx="11813938" cy="54397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94091"/>
                <a:gridCol w="2513115"/>
                <a:gridCol w="8706732"/>
              </a:tblGrid>
              <a:tr h="662034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№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Наименование документа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Примечания</a:t>
                      </a:r>
                      <a:endParaRPr lang="ru-RU" sz="1800" dirty="0"/>
                    </a:p>
                  </a:txBody>
                  <a:tcPr/>
                </a:tc>
              </a:tr>
              <a:tr h="477767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1.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Заявление</a:t>
                      </a: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аттестационную комиссию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Способы подачи</a:t>
                      </a: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непосредственно в аттестационную комиссию;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 почте письмом с уведомлением о вручении;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с уведомлением в форме электронного документа с использованием информационно-телекоммуникационных сетей общего пользования, в том числе сети «Интернет»;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посредством федеральной государственной информационной системы "Единый портал государственных и муниципальных услуг (функций)" (далее - ЕПГУ)</a:t>
                      </a: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либо региональных порталов государственных и муниципальных услуг, интегрированных с ЕПГУ </a:t>
                      </a:r>
                      <a:endParaRPr lang="ru-RU" sz="1800" dirty="0" smtClean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2.   Необходимые </a:t>
                      </a:r>
                      <a:r>
                        <a:rPr lang="ru-RU" sz="1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сведения</a:t>
                      </a: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: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21590" indent="269875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 сведения об уровне образования (квалификации);</a:t>
                      </a:r>
                      <a:endParaRPr lang="ru-RU" sz="18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21590" indent="269875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 результатах профессиональной деятельности в организациях;</a:t>
                      </a:r>
                      <a:endParaRPr lang="ru-RU" sz="18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21590" indent="269875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 об имеющихся квалификационных категориях;</a:t>
                      </a:r>
                      <a:endParaRPr lang="ru-RU" sz="18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  <a:p>
                      <a:pPr marL="21590" indent="269875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– должность, по которой аттестуемый желает пройти аттестацию. </a:t>
                      </a:r>
                      <a:endParaRPr lang="ru-RU" sz="1800" dirty="0">
                        <a:effectLst/>
                        <a:latin typeface="+mn-lt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45840803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1093" y="77708"/>
            <a:ext cx="474943" cy="1145847"/>
          </a:xfrm>
          <a:prstGeom prst="rect">
            <a:avLst/>
          </a:prstGeom>
        </p:spPr>
      </p:pic>
      <p:pic>
        <p:nvPicPr>
          <p:cNvPr id="6" name="Picture 2" descr="d:\Users\snitko\Desktop\ва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0354615" cy="759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250522"/>
            <a:ext cx="7366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>
                <a:solidFill>
                  <a:prstClr val="white"/>
                </a:solidFill>
              </a:rPr>
              <a:t>Новые квалификационные категории</a:t>
            </a:r>
            <a:endParaRPr lang="ru-RU" sz="2000" b="1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7575" y="794933"/>
            <a:ext cx="113335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. «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П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едагог-методист», «педагог-наставник»: </a:t>
            </a:r>
            <a:r>
              <a:rPr lang="ru-RU" sz="2200" b="1" dirty="0" smtClean="0">
                <a:solidFill>
                  <a:srgbClr val="FF0000"/>
                </a:solidFill>
              </a:rPr>
              <a:t>документы</a:t>
            </a:r>
            <a:endParaRPr lang="ru-RU" sz="2000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49204970"/>
              </p:ext>
            </p:extLst>
          </p:nvPr>
        </p:nvGraphicFramePr>
        <p:xfrm>
          <a:off x="404566" y="1474077"/>
          <a:ext cx="11310355" cy="48207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8767"/>
                <a:gridCol w="2595612"/>
                <a:gridCol w="8145976"/>
              </a:tblGrid>
              <a:tr h="71089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№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Наименование документа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Примечания</a:t>
                      </a:r>
                      <a:endParaRPr lang="ru-RU" sz="1800" dirty="0"/>
                    </a:p>
                  </a:txBody>
                  <a:tcPr/>
                </a:tc>
              </a:tr>
              <a:tr h="4109808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2.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Ходатайство</a:t>
                      </a: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работодателя 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аттестационную комиссию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Формируется на основе решения педагогического совета образовательной организации 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иного коллегиального органа управления образовательной организации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Согласуется с выборным органом соответствующей первичной профсоюзной 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</a:t>
                      </a:r>
                      <a:r>
                        <a:rPr lang="ru-RU" sz="1800" baseline="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</a:t>
                      </a: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при отсутствии – с иным представительным органом (представителем) работников 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</a:t>
                      </a:r>
                    </a:p>
                    <a:p>
                      <a:pPr marL="342900" lvl="0" indent="-34290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endParaRPr lang="ru-RU" sz="18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Характеризует деятельность педагогического работника, не входящую </a:t>
                      </a:r>
                      <a:b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должностные обязанности по занимаемой в организации должности, направленную 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совершенствование методической работы 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или </a:t>
                      </a: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наставничества непосредственно 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образовательной организации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5007660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1093" y="77708"/>
            <a:ext cx="474943" cy="1145847"/>
          </a:xfrm>
          <a:prstGeom prst="rect">
            <a:avLst/>
          </a:prstGeom>
        </p:spPr>
      </p:pic>
      <p:pic>
        <p:nvPicPr>
          <p:cNvPr id="6" name="Picture 2" descr="d:\Users\snitko\Desktop\ва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0354615" cy="759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250522"/>
            <a:ext cx="7366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>
                <a:solidFill>
                  <a:schemeClr val="bg1"/>
                </a:solidFill>
              </a:rPr>
              <a:t>Новые квалификационные категории</a:t>
            </a:r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5628" y="917929"/>
            <a:ext cx="113335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3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. «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П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едагог-методист», «педагог-наставник»: </a:t>
            </a:r>
            <a:r>
              <a:rPr lang="ru-RU" sz="2200" b="1" dirty="0" smtClean="0">
                <a:solidFill>
                  <a:srgbClr val="FF0000"/>
                </a:solidFill>
              </a:rPr>
              <a:t>документы</a:t>
            </a:r>
            <a:endParaRPr lang="ru-RU" sz="2000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428669"/>
              </p:ext>
            </p:extLst>
          </p:nvPr>
        </p:nvGraphicFramePr>
        <p:xfrm>
          <a:off x="277575" y="1623143"/>
          <a:ext cx="11471571" cy="18140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874"/>
                <a:gridCol w="2352577"/>
                <a:gridCol w="85421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№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Наименование документа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Примечания</a:t>
                      </a:r>
                      <a:endParaRPr lang="ru-RU" sz="18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3.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Дополнительные сведения</a:t>
                      </a: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b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(при 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необходимости</a:t>
                      </a: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Характеризуют методическую или наставническую деятельность аттестуемого </a:t>
                      </a: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Направляются аттестуемым в аттестационную комиссию не позднее 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чем </a:t>
                      </a: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 5 рабочих 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дней до </a:t>
                      </a: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проведения заседания</a:t>
                      </a:r>
                    </a:p>
                    <a:p>
                      <a:pPr marL="292735"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241645" y="3861601"/>
            <a:ext cx="3125070" cy="2386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9161344"/>
      </p:ext>
    </p:extLst>
  </p:cSld>
  <p:clrMapOvr>
    <a:masterClrMapping/>
  </p:clrMapOvr>
  <p:transition spd="med">
    <p:pull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1093" y="77708"/>
            <a:ext cx="474943" cy="1145847"/>
          </a:xfrm>
          <a:prstGeom prst="rect">
            <a:avLst/>
          </a:prstGeom>
        </p:spPr>
      </p:pic>
      <p:pic>
        <p:nvPicPr>
          <p:cNvPr id="6" name="Picture 2" descr="d:\Users\snitko\Desktop\ва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0354615" cy="759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250522"/>
            <a:ext cx="7366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>
                <a:solidFill>
                  <a:prstClr val="white"/>
                </a:solidFill>
              </a:rPr>
              <a:t>Новые квалификационные категории</a:t>
            </a:r>
            <a:endParaRPr lang="ru-RU" sz="2000" b="1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5628" y="968801"/>
            <a:ext cx="1133351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. «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П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едагог-методист», «педагог-наставник»: </a:t>
            </a:r>
            <a:r>
              <a:rPr lang="ru-RU" sz="2200" b="1" dirty="0" smtClean="0">
                <a:solidFill>
                  <a:srgbClr val="FF0000"/>
                </a:solidFill>
              </a:rPr>
              <a:t>оценка деятельности педагога </a:t>
            </a:r>
            <a:br>
              <a:rPr lang="ru-RU" sz="2200" b="1" dirty="0" smtClean="0">
                <a:solidFill>
                  <a:srgbClr val="FF0000"/>
                </a:solidFill>
              </a:rPr>
            </a:br>
            <a:r>
              <a:rPr lang="ru-RU" sz="2200" b="1" dirty="0" smtClean="0">
                <a:solidFill>
                  <a:srgbClr val="FF0000"/>
                </a:solidFill>
              </a:rPr>
              <a:t>для принятия решения о присвоении квалификационной категории</a:t>
            </a:r>
            <a:endParaRPr lang="ru-RU" sz="2000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94152962"/>
              </p:ext>
            </p:extLst>
          </p:nvPr>
        </p:nvGraphicFramePr>
        <p:xfrm>
          <a:off x="277575" y="1738242"/>
          <a:ext cx="11471571" cy="38685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874"/>
                <a:gridCol w="2352577"/>
                <a:gridCol w="85421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№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Наименование документа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Примечания</a:t>
                      </a:r>
                      <a:endParaRPr lang="ru-RU" sz="1800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1.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Осуществляется аттестационной 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комиссией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indent="2927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Основание:</a:t>
                      </a:r>
                    </a:p>
                    <a:p>
                      <a:pPr indent="2927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ходатайство 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работодателя;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indent="292735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– показатели 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деятельности.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2.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аттестационной комиссии</a:t>
                      </a:r>
                      <a:endParaRPr lang="ru-RU" sz="180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Решение «Установить квалификационную категорию «…» / отказать 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</a:t>
                      </a: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установлении квалификационной категории» (</a:t>
                      </a:r>
                      <a:r>
                        <a:rPr lang="ru-RU" sz="1800" i="1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этом случае проведение аттестации в целях установления таких квалификационных категорий осуществляется не ранее чем через один год</a:t>
                      </a: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Вступает в силу со дня его вынесения 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800" dirty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Является основанием для дифференциации оплаты труда педагогических работников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pic>
        <p:nvPicPr>
          <p:cNvPr id="8" name="Рисунок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5177307" y="5572181"/>
            <a:ext cx="1683541" cy="12858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1306862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11093" y="-8697"/>
            <a:ext cx="474943" cy="1145847"/>
          </a:xfrm>
          <a:prstGeom prst="rect">
            <a:avLst/>
          </a:prstGeom>
        </p:spPr>
      </p:pic>
      <p:pic>
        <p:nvPicPr>
          <p:cNvPr id="6" name="Picture 2" descr="d:\Users\snitko\Desktop\ва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10354615" cy="7598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0" y="202072"/>
            <a:ext cx="73667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ru-RU" sz="2000" b="1">
                <a:solidFill>
                  <a:prstClr val="white"/>
                </a:solidFill>
              </a:rPr>
              <a:t>Новые квалификационные категории</a:t>
            </a:r>
            <a:endParaRPr lang="ru-RU" sz="2000" b="1" dirty="0">
              <a:solidFill>
                <a:prstClr val="white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77575" y="974452"/>
            <a:ext cx="1133351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5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. «</a:t>
            </a:r>
            <a:r>
              <a:rPr lang="ru-RU" sz="2200" b="1" dirty="0">
                <a:solidFill>
                  <a:schemeClr val="accent1">
                    <a:lumMod val="50000"/>
                  </a:schemeClr>
                </a:solidFill>
              </a:rPr>
              <a:t>П</a:t>
            </a:r>
            <a:r>
              <a:rPr lang="ru-RU" sz="2200" b="1" dirty="0" smtClean="0">
                <a:solidFill>
                  <a:schemeClr val="accent1">
                    <a:lumMod val="50000"/>
                  </a:schemeClr>
                </a:solidFill>
              </a:rPr>
              <a:t>едагог-методист», «педагог-наставник»: </a:t>
            </a:r>
            <a:r>
              <a:rPr lang="ru-RU" sz="2200" b="1" dirty="0" smtClean="0">
                <a:solidFill>
                  <a:srgbClr val="FF0000"/>
                </a:solidFill>
              </a:rPr>
              <a:t>результаты</a:t>
            </a:r>
            <a:endParaRPr lang="ru-RU" sz="2000" b="1" i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51680718"/>
              </p:ext>
            </p:extLst>
          </p:nvPr>
        </p:nvGraphicFramePr>
        <p:xfrm>
          <a:off x="376993" y="1619936"/>
          <a:ext cx="11471571" cy="460229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6874"/>
                <a:gridCol w="2352577"/>
                <a:gridCol w="854212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№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Наименование документа</a:t>
                      </a:r>
                      <a:endParaRPr lang="ru-RU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/>
                        <a:t>Примечания</a:t>
                      </a:r>
                      <a:endParaRPr lang="ru-RU" sz="1800" dirty="0"/>
                    </a:p>
                  </a:txBody>
                  <a:tcPr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1.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Аттестационная комиссия</a:t>
                      </a:r>
                    </a:p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lvl="0" indent="29273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Выносит решение «Установить квалификационную категорию «…» / отказать </a:t>
                      </a:r>
                      <a:br>
                        <a:rPr lang="ru-RU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установлении квалификационной категории» (</a:t>
                      </a:r>
                      <a:r>
                        <a:rPr lang="ru-RU" sz="1800" i="1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 этом случае проведение аттестации в целях установления таких квалификационных категорий осуществляется не ранее чем через один год</a:t>
                      </a:r>
                      <a:r>
                        <a:rPr lang="ru-RU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).</a:t>
                      </a:r>
                    </a:p>
                    <a:p>
                      <a:pPr marL="0" marR="0" lvl="0" indent="29273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Решение вступает в силу со дня его вынесения.</a:t>
                      </a:r>
                    </a:p>
                    <a:p>
                      <a:pPr marL="0" marR="0" lvl="0" indent="292735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Издается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соответствующий распорядительный акт 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272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2.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Работодатель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Вносит соответствующую запись в трудовую книжку  на основании</a:t>
                      </a:r>
                      <a:r>
                        <a:rPr lang="ru-RU" sz="1800" baseline="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распорядительного акта (приказа 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федерального органа исполнительной власти или уполномоченного органа гос. власти субъекта Российской Федерации)</a:t>
                      </a:r>
                    </a:p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Основание для дифференциации</a:t>
                      </a:r>
                      <a:r>
                        <a:rPr lang="ru-RU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оплаты труда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1027240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 smtClean="0">
                          <a:latin typeface="+mn-lt"/>
                        </a:rPr>
                        <a:t>3.</a:t>
                      </a:r>
                      <a:endParaRPr lang="ru-RU" sz="1800" dirty="0"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effectLst/>
                          <a:latin typeface="+mn-lt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lvl="0" indent="0" algn="just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Выполняет дополнительные обязанности, связанные с методической </a:t>
                      </a:r>
                      <a:b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или наставнической деятельностью, </a:t>
                      </a: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не входящие в должностные обязанности </a:t>
                      </a:r>
                      <a:b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800" b="1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 занимаемой в организации должности</a:t>
                      </a:r>
                      <a:r>
                        <a:rPr lang="ru-RU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</a:t>
                      </a:r>
                      <a:endParaRPr lang="ru-RU" sz="1800" dirty="0">
                        <a:effectLst/>
                        <a:latin typeface="+mn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2741236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10236</TotalTime>
  <Words>581</Words>
  <Application>Microsoft Office PowerPoint</Application>
  <PresentationFormat>Широкоэкранный</PresentationFormat>
  <Paragraphs>99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Тема Office</vt:lpstr>
      <vt:lpstr> 1. «Педагог-методист», «педагог-наставник»:  основания для установления квалификационных категорий (показатели деятельности)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VladimIR</dc:creator>
  <cp:lastModifiedBy>Яшина М.А.</cp:lastModifiedBy>
  <cp:revision>980</cp:revision>
  <dcterms:created xsi:type="dcterms:W3CDTF">2017-04-04T06:36:40Z</dcterms:created>
  <dcterms:modified xsi:type="dcterms:W3CDTF">2023-07-06T07:41:18Z</dcterms:modified>
</cp:coreProperties>
</file>